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6"/>
  </p:notesMasterIdLst>
  <p:handoutMasterIdLst>
    <p:handoutMasterId r:id="rId27"/>
  </p:handoutMasterIdLst>
  <p:sldIdLst>
    <p:sldId id="603" r:id="rId2"/>
    <p:sldId id="611" r:id="rId3"/>
    <p:sldId id="605" r:id="rId4"/>
    <p:sldId id="407" r:id="rId5"/>
    <p:sldId id="612" r:id="rId6"/>
    <p:sldId id="257" r:id="rId7"/>
    <p:sldId id="420" r:id="rId8"/>
    <p:sldId id="421" r:id="rId9"/>
    <p:sldId id="615" r:id="rId10"/>
    <p:sldId id="422" r:id="rId11"/>
    <p:sldId id="423" r:id="rId12"/>
    <p:sldId id="617" r:id="rId13"/>
    <p:sldId id="618" r:id="rId14"/>
    <p:sldId id="293" r:id="rId15"/>
    <p:sldId id="616" r:id="rId16"/>
    <p:sldId id="619" r:id="rId17"/>
    <p:sldId id="620" r:id="rId18"/>
    <p:sldId id="621" r:id="rId19"/>
    <p:sldId id="622" r:id="rId20"/>
    <p:sldId id="623" r:id="rId21"/>
    <p:sldId id="624" r:id="rId22"/>
    <p:sldId id="626" r:id="rId23"/>
    <p:sldId id="625" r:id="rId24"/>
    <p:sldId id="60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3F8A"/>
    <a:srgbClr val="FFEBE8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FD0F851-EC5A-4D38-B0AD-8093EC10F338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Tmavý styl 2 – zvýraznění 1/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25E5076-3810-47DD-B79F-674D7AD40C01}" styleName="Tmavý styl 1 – zvýraznění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Střední sty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Střední styl 3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Střední styl 3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Střední styl 3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Střední styl 3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Střední styl 3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202B0CA-FC54-4496-8BCA-5EF66A818D29}" styleName="Tmavý styl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66" autoAdjust="0"/>
    <p:restoredTop sz="94954"/>
  </p:normalViewPr>
  <p:slideViewPr>
    <p:cSldViewPr snapToGrid="0">
      <p:cViewPr varScale="1">
        <p:scale>
          <a:sx n="60" d="100"/>
          <a:sy n="60" d="100"/>
        </p:scale>
        <p:origin x="836" y="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>
      <p:cViewPr varScale="1">
        <p:scale>
          <a:sx n="114" d="100"/>
          <a:sy n="114" d="100"/>
        </p:scale>
        <p:origin x="3056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866020F-E29F-2641-BCD1-9B84AA80F18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D0F33A-3AFC-7643-88D2-12F229EDA24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5B2C9-8C29-4249-99E8-6EBA07387F59}" type="datetimeFigureOut">
              <a:rPr lang="cs-CZ" smtClean="0"/>
              <a:t>03.06.2020</a:t>
            </a:fld>
            <a:endParaRPr lang="cs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009D76-304E-7742-A2BF-51866DCD9A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CD67AB-AF7B-D742-8167-69B2938B9B1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386011-2B26-9342-946E-1E3F13E95F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876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42D11F-CC8B-4C52-96AF-37A3A693097C}" type="datetimeFigureOut">
              <a:rPr lang="cs-CZ" smtClean="0"/>
              <a:t>03.06.2020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98C393-82CA-48F9-AF7F-884CA9A546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24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lide">
    <p:bg>
      <p:bgPr>
        <a:solidFill>
          <a:srgbClr val="013F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0512DB-0B9D-6C4C-B068-B92CB30A25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00931" y="6023199"/>
            <a:ext cx="2595743" cy="276999"/>
          </a:xfrm>
        </p:spPr>
        <p:txBody>
          <a:bodyPr wrap="square" lIns="0" tIns="0" rIns="0" bIns="0" anchor="b">
            <a:spAutoFit/>
          </a:bodyPr>
          <a:lstStyle>
            <a:lvl1pPr marL="0" indent="0" algn="r">
              <a:buFontTx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DD /MM / RR</a:t>
            </a:r>
            <a:endParaRPr lang="cs-CZ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4448D8-B859-DA45-BBB1-BFB30B25F2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5326" y="6001942"/>
            <a:ext cx="4262438" cy="319511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ct val="86000"/>
              </a:lnSpc>
              <a:spcBef>
                <a:spcPts val="0"/>
              </a:spcBef>
              <a:buFontTx/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Autor 1#, Autor 2#…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C321A9DE-6E34-864B-9554-63A086D8C5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4965108"/>
            <a:ext cx="10801349" cy="951213"/>
          </a:xfrm>
          <a:prstGeom prst="rect">
            <a:avLst/>
          </a:prstGeom>
        </p:spPr>
        <p:txBody>
          <a:bodyPr vert="horz" lIns="0" tIns="0" rIns="0" bIns="72000" rtlCol="0" anchor="b" anchorCtr="0">
            <a:spAutoFit/>
          </a:bodyPr>
          <a:lstStyle>
            <a:lvl1pPr algn="l">
              <a:lnSpc>
                <a:spcPct val="86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Název Prezentace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8E66DC-541F-A743-B40E-CF553CA3F4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55" y="0"/>
            <a:ext cx="4718552" cy="199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4309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566" userDrawn="1">
          <p15:clr>
            <a:srgbClr val="C35EA4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5325" y="250925"/>
            <a:ext cx="8101013" cy="1538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1" y="250925"/>
            <a:ext cx="695326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0747326-1927-48C0-BFA7-B0AFE1C889E4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126BA2B-D885-484C-B0DA-FC3CE77075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876" y="209131"/>
            <a:ext cx="2273371" cy="960983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ABB47B3-91E9-9241-86F0-90462BDE35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2018" y="1844675"/>
            <a:ext cx="10788402" cy="4392613"/>
          </a:xfrm>
        </p:spPr>
        <p:txBody>
          <a:bodyPr wrap="square" lIns="0" tIns="0" rIns="0" bIns="0" anchor="ctr"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FontTx/>
              <a:buNone/>
              <a:defRPr sz="32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err="1"/>
              <a:t>Závěr</a:t>
            </a:r>
            <a:r>
              <a:rPr lang="en-US" dirty="0"/>
              <a:t> </a:t>
            </a:r>
            <a:r>
              <a:rPr lang="en-US" dirty="0" err="1"/>
              <a:t>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2376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adpis, 2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74B40-CE18-0342-A9FD-AB769A4CE3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err="1"/>
              <a:t>Nadpis</a:t>
            </a:r>
            <a:r>
              <a:rPr lang="en-US" dirty="0"/>
              <a:t> </a:t>
            </a:r>
            <a:r>
              <a:rPr lang="en-US" dirty="0" err="1"/>
              <a:t>Slidu</a:t>
            </a:r>
            <a:endParaRPr lang="cs-CZ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1E6F7E-84A2-1346-B9BD-5585FF9C1E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95325" y="250925"/>
            <a:ext cx="8101013" cy="153888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F0CD94-ECC5-7342-8A22-BE7B7CA111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747326-1927-48C0-BFA7-B0AFE1C889E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B930AED-9751-0E46-8A7A-866D20F84C8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95325" y="1844675"/>
            <a:ext cx="5292725" cy="4392613"/>
          </a:xfrm>
        </p:spPr>
        <p:txBody>
          <a:bodyPr rIns="180000"/>
          <a:lstStyle>
            <a:lvl1pPr marL="0" indent="0">
              <a:spcBef>
                <a:spcPts val="600"/>
              </a:spcBef>
              <a:buFont typeface="Arial" panose="020B0604020202020204" pitchFamily="34" charset="0"/>
              <a:buNone/>
              <a:defRPr lang="cs-CZ" b="0" i="0" u="none" strike="noStrike" smtClean="0">
                <a:effectLst/>
              </a:defRPr>
            </a:lvl1pPr>
            <a:lvl2pPr marL="800100" indent="-342900">
              <a:spcBef>
                <a:spcPts val="6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257300" indent="-342900">
              <a:spcBef>
                <a:spcPts val="6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714500" indent="-342900">
              <a:spcBef>
                <a:spcPts val="6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171700" indent="-342900">
              <a:spcBef>
                <a:spcPts val="6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cs-CZ" dirty="0"/>
              <a:t>1. Sloupec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8B34C6E2-4890-634A-AF2B-C542FC6FB8B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03950" y="1844675"/>
            <a:ext cx="5292725" cy="4392613"/>
          </a:xfrm>
        </p:spPr>
        <p:txBody>
          <a:bodyPr rIns="180000"/>
          <a:lstStyle>
            <a:lvl1pPr marL="0" indent="0">
              <a:spcBef>
                <a:spcPts val="600"/>
              </a:spcBef>
              <a:buFont typeface="Arial" panose="020B0604020202020204" pitchFamily="34" charset="0"/>
              <a:buNone/>
              <a:defRPr lang="cs-CZ" b="0" i="0" u="none" strike="noStrike" smtClean="0">
                <a:effectLst/>
              </a:defRPr>
            </a:lvl1pPr>
            <a:lvl2pPr marL="800100" indent="-342900">
              <a:spcBef>
                <a:spcPts val="6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257300" indent="-342900">
              <a:spcBef>
                <a:spcPts val="6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714500" indent="-342900">
              <a:spcBef>
                <a:spcPts val="6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171700" indent="-342900">
              <a:spcBef>
                <a:spcPts val="6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cs-CZ" dirty="0"/>
              <a:t>2. Sloupec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427A139-B025-4749-9464-1002DEF22F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2016" y="6485128"/>
            <a:ext cx="10801350" cy="152349"/>
          </a:xfrm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10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FontTx/>
              <a:buNone/>
              <a:defRPr sz="110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FontTx/>
              <a:buNone/>
              <a:defRPr sz="110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FontTx/>
              <a:buNone/>
              <a:defRPr sz="110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FontTx/>
              <a:buNone/>
              <a:defRPr sz="110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 err="1"/>
              <a:t>Možná</a:t>
            </a:r>
            <a:r>
              <a:rPr lang="en-US" dirty="0"/>
              <a:t> </a:t>
            </a:r>
            <a:r>
              <a:rPr lang="en-US" dirty="0" err="1"/>
              <a:t>Poznámka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B253EF4-4BF7-CF41-81BE-087B90C7FA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111" y="520097"/>
            <a:ext cx="2152255" cy="604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772">
          <p15:clr>
            <a:srgbClr val="5ACBF0"/>
          </p15:clr>
        </p15:guide>
        <p15:guide id="2" pos="3908">
          <p15:clr>
            <a:srgbClr val="5ACBF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 - vodorovně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83E92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599" y="3717032"/>
            <a:ext cx="10862996" cy="263931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1005706"/>
            <a:ext cx="10862995" cy="254469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9341626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283E9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041565"/>
            <a:ext cx="10849205" cy="5235844"/>
          </a:xfrm>
          <a:ln w="28575"/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387207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lide, podnadpis ">
    <p:bg>
      <p:bgPr>
        <a:solidFill>
          <a:srgbClr val="013F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0512DB-0B9D-6C4C-B068-B92CB30A25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00931" y="6023199"/>
            <a:ext cx="2595743" cy="276999"/>
          </a:xfrm>
        </p:spPr>
        <p:txBody>
          <a:bodyPr wrap="square" lIns="0" tIns="0" rIns="0" bIns="0" anchor="b">
            <a:spAutoFit/>
          </a:bodyPr>
          <a:lstStyle>
            <a:lvl1pPr marL="0" indent="0" algn="r">
              <a:spcBef>
                <a:spcPts val="0"/>
              </a:spcBef>
              <a:buFontTx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DD /MM / RR</a:t>
            </a:r>
            <a:endParaRPr lang="cs-CZ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4448D8-B859-DA45-BBB1-BFB30B25F2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5326" y="6001942"/>
            <a:ext cx="4262438" cy="319511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ct val="86000"/>
              </a:lnSpc>
              <a:spcBef>
                <a:spcPts val="0"/>
              </a:spcBef>
              <a:buFontTx/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Autor 1#, Autor 2#…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62E691C-32FC-7049-9328-14493B6308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6" y="5282243"/>
            <a:ext cx="10801350" cy="479170"/>
          </a:xfrm>
        </p:spPr>
        <p:txBody>
          <a:bodyPr lIns="0" tIns="0" rIns="0" bIns="0" anchor="b">
            <a:spAutoFit/>
          </a:bodyPr>
          <a:lstStyle>
            <a:lvl1pPr marL="0" indent="0">
              <a:lnSpc>
                <a:spcPct val="86000"/>
              </a:lnSpc>
              <a:spcBef>
                <a:spcPts val="0"/>
              </a:spcBef>
              <a:buFontTx/>
              <a:buNone/>
              <a:defRPr sz="3600" b="1">
                <a:latin typeface="+mj-lt"/>
              </a:defRPr>
            </a:lvl1pPr>
          </a:lstStyle>
          <a:p>
            <a:pPr lvl="0"/>
            <a:r>
              <a:rPr lang="en-US" dirty="0" err="1"/>
              <a:t>Podnadpis</a:t>
            </a:r>
            <a:r>
              <a:rPr lang="en-US" dirty="0"/>
              <a:t> </a:t>
            </a:r>
            <a:r>
              <a:rPr lang="en-US" dirty="0" err="1"/>
              <a:t>Prezentace</a:t>
            </a:r>
            <a:endParaRPr lang="cs-CZ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C321A9DE-6E34-864B-9554-63A086D8C5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4331030"/>
            <a:ext cx="10801349" cy="951213"/>
          </a:xfrm>
          <a:prstGeom prst="rect">
            <a:avLst/>
          </a:prstGeom>
        </p:spPr>
        <p:txBody>
          <a:bodyPr vert="horz" lIns="0" tIns="0" rIns="0" bIns="72000" rtlCol="0" anchor="b" anchorCtr="0">
            <a:spAutoFit/>
          </a:bodyPr>
          <a:lstStyle>
            <a:lvl1pPr algn="l">
              <a:lnSpc>
                <a:spcPct val="86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Název Prezentace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701475-A06E-8A49-A815-BBC855062D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55" y="0"/>
            <a:ext cx="4718552" cy="199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4219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566">
          <p15:clr>
            <a:srgbClr val="C35EA4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5325" y="250925"/>
            <a:ext cx="8101013" cy="1538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1" y="250925"/>
            <a:ext cx="695326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0747326-1927-48C0-BFA7-B0AFE1C889E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24B0A68E-7420-624F-8517-8FCD5854A4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7" y="5555187"/>
            <a:ext cx="10801348" cy="682101"/>
          </a:xfrm>
          <a:prstGeom prst="rect">
            <a:avLst/>
          </a:prstGeom>
        </p:spPr>
        <p:txBody>
          <a:bodyPr vert="horz" wrap="square" lIns="0" tIns="0" rIns="0" bIns="72000" rtlCol="0" anchor="b" anchorCtr="0">
            <a:spAutoFit/>
          </a:bodyPr>
          <a:lstStyle>
            <a:lvl1pPr algn="l">
              <a:lnSpc>
                <a:spcPct val="9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1. Název Oddílu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1E50201-F6BA-854F-A9CC-F892BC6D9505}"/>
              </a:ext>
            </a:extLst>
          </p:cNvPr>
          <p:cNvCxnSpPr>
            <a:cxnSpLocks/>
          </p:cNvCxnSpPr>
          <p:nvPr userDrawn="1"/>
        </p:nvCxnSpPr>
        <p:spPr>
          <a:xfrm>
            <a:off x="695325" y="6237288"/>
            <a:ext cx="10801350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79596BAA-879B-7A4E-8332-188FBA65E0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876" y="209131"/>
            <a:ext cx="2273371" cy="96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8524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lide s podnadpise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5325" y="250925"/>
            <a:ext cx="8101013" cy="1538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1" y="250925"/>
            <a:ext cx="695326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0747326-1927-48C0-BFA7-B0AFE1C889E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24B0A68E-7420-624F-8517-8FCD5854A4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8272" y="5022617"/>
            <a:ext cx="10788403" cy="682101"/>
          </a:xfrm>
          <a:prstGeom prst="rect">
            <a:avLst/>
          </a:prstGeom>
        </p:spPr>
        <p:txBody>
          <a:bodyPr vert="horz" wrap="square" lIns="0" tIns="0" rIns="0" bIns="72000" rtlCol="0" anchor="b" anchorCtr="0">
            <a:spAutoFit/>
          </a:bodyPr>
          <a:lstStyle>
            <a:lvl1pPr algn="l">
              <a:lnSpc>
                <a:spcPct val="9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1. Název Oddílu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1E50201-F6BA-854F-A9CC-F892BC6D9505}"/>
              </a:ext>
            </a:extLst>
          </p:cNvPr>
          <p:cNvCxnSpPr>
            <a:cxnSpLocks/>
          </p:cNvCxnSpPr>
          <p:nvPr userDrawn="1"/>
        </p:nvCxnSpPr>
        <p:spPr>
          <a:xfrm>
            <a:off x="695325" y="6237288"/>
            <a:ext cx="10801350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3A137D-F602-8A45-8ABE-2C12FDC35A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2018" y="5704719"/>
            <a:ext cx="10788402" cy="532569"/>
          </a:xfrm>
        </p:spPr>
        <p:txBody>
          <a:bodyPr wrap="square" lIns="0" tIns="0" rIns="0" bIns="108000" anchor="b">
            <a:spAutoFit/>
          </a:bodyPr>
          <a:lstStyle>
            <a:lvl1pPr marL="0" indent="0">
              <a:lnSpc>
                <a:spcPct val="86000"/>
              </a:lnSpc>
              <a:spcBef>
                <a:spcPts val="0"/>
              </a:spcBef>
              <a:buFontTx/>
              <a:buNone/>
              <a:defRPr sz="32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err="1"/>
              <a:t>Podnadpis</a:t>
            </a:r>
            <a:r>
              <a:rPr lang="en-US" dirty="0"/>
              <a:t> </a:t>
            </a:r>
            <a:r>
              <a:rPr lang="en-US" dirty="0" err="1"/>
              <a:t>oddílu</a:t>
            </a:r>
            <a:endParaRPr lang="cs-CZ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126BA2B-D885-484C-B0DA-FC3CE77075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876" y="209131"/>
            <a:ext cx="2273371" cy="96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7299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1 slou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67EC7B-EF13-4370-80A9-6032A63047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FooteR</a:t>
            </a:r>
            <a:endParaRPr lang="cs-CZ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BDAF5D9-1BE9-468C-874B-7B113401E2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2016" y="670517"/>
            <a:ext cx="8101013" cy="4542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Nadpis</a:t>
            </a:r>
            <a:r>
              <a:rPr lang="en-US" dirty="0"/>
              <a:t> </a:t>
            </a:r>
            <a:r>
              <a:rPr lang="en-US" dirty="0" err="1"/>
              <a:t>Slidu</a:t>
            </a:r>
            <a:endParaRPr lang="cs-CZ" dirty="0"/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09DEB8A4-7050-4821-9775-10077304B90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5325" y="1412875"/>
            <a:ext cx="10801350" cy="4824413"/>
          </a:xfrm>
        </p:spPr>
        <p:txBody>
          <a:bodyPr lIns="90000" rIns="90000"/>
          <a:lstStyle>
            <a:lvl1pPr marL="0" indent="0">
              <a:spcBef>
                <a:spcPts val="600"/>
              </a:spcBef>
              <a:buFont typeface="Arial" panose="020B0604020202020204" pitchFamily="34" charset="0"/>
              <a:buNone/>
              <a:defRPr lang="cs-CZ" b="0" i="0" u="none" strike="noStrike" smtClean="0">
                <a:effectLst/>
              </a:defRPr>
            </a:lvl1pPr>
            <a:lvl2pPr marL="457200" indent="0">
              <a:spcBef>
                <a:spcPts val="600"/>
              </a:spcBef>
              <a:buFontTx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257300" indent="-342900">
              <a:spcBef>
                <a:spcPts val="6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714500" indent="-342900">
              <a:spcBef>
                <a:spcPts val="6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171700" indent="-342900">
              <a:spcBef>
                <a:spcPts val="6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cs-CZ" dirty="0"/>
              <a:t>Obsah </a:t>
            </a:r>
            <a:r>
              <a:rPr lang="cs-CZ" dirty="0" err="1"/>
              <a:t>Slidu</a:t>
            </a:r>
            <a:endParaRPr lang="cs-CZ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47188E-1005-43F2-9C52-9514A356F8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111" y="520097"/>
            <a:ext cx="2152255" cy="604647"/>
          </a:xfrm>
          <a:prstGeom prst="rect">
            <a:avLst/>
          </a:prstGeom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1783F60D-296B-4FAA-A91D-65AC5900EA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-1" y="250925"/>
            <a:ext cx="695326" cy="153888"/>
          </a:xfrm>
          <a:prstGeom prst="rect">
            <a:avLst/>
          </a:prstGeom>
        </p:spPr>
        <p:txBody>
          <a:bodyPr/>
          <a:lstStyle/>
          <a:p>
            <a:fld id="{80747326-1927-48C0-BFA7-B0AFE1C889E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91EFE81F-98A5-4663-B625-0857213652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2016" y="6390614"/>
            <a:ext cx="10801350" cy="246863"/>
          </a:xfrm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10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FontTx/>
              <a:buNone/>
              <a:defRPr sz="110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FontTx/>
              <a:buNone/>
              <a:defRPr sz="110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FontTx/>
              <a:buNone/>
              <a:defRPr sz="110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FontTx/>
              <a:buNone/>
              <a:defRPr sz="110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 err="1"/>
              <a:t>Možná</a:t>
            </a:r>
            <a:r>
              <a:rPr lang="en-US" dirty="0"/>
              <a:t> </a:t>
            </a:r>
            <a:r>
              <a:rPr lang="en-US" dirty="0" err="1"/>
              <a:t>Poznámka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65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2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1E6F7E-84A2-1346-B9BD-5585FF9C1E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95325" y="250925"/>
            <a:ext cx="8101013" cy="153888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F0CD94-ECC5-7342-8A22-BE7B7CA111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-1" y="250925"/>
            <a:ext cx="695326" cy="153888"/>
          </a:xfrm>
          <a:prstGeom prst="rect">
            <a:avLst/>
          </a:prstGeom>
        </p:spPr>
        <p:txBody>
          <a:bodyPr/>
          <a:lstStyle/>
          <a:p>
            <a:fld id="{80747326-1927-48C0-BFA7-B0AFE1C889E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B930AED-9751-0E46-8A7A-866D20F84C8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95325" y="1412875"/>
            <a:ext cx="5292725" cy="4824413"/>
          </a:xfrm>
        </p:spPr>
        <p:txBody>
          <a:bodyPr rIns="180000"/>
          <a:lstStyle>
            <a:lvl1pPr marL="0" indent="0">
              <a:spcBef>
                <a:spcPts val="600"/>
              </a:spcBef>
              <a:buFont typeface="Arial" panose="020B0604020202020204" pitchFamily="34" charset="0"/>
              <a:buNone/>
              <a:defRPr lang="cs-CZ" b="0" i="0" u="none" strike="noStrike" smtClean="0">
                <a:effectLst/>
              </a:defRPr>
            </a:lvl1pPr>
            <a:lvl2pPr marL="800100" indent="-342900">
              <a:spcBef>
                <a:spcPts val="6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257300" indent="-342900">
              <a:spcBef>
                <a:spcPts val="6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714500" indent="-342900">
              <a:spcBef>
                <a:spcPts val="6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171700" indent="-342900">
              <a:spcBef>
                <a:spcPts val="6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cs-CZ" dirty="0"/>
              <a:t>1. Sloupec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8B34C6E2-4890-634A-AF2B-C542FC6FB8B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03950" y="1412875"/>
            <a:ext cx="5292725" cy="4824413"/>
          </a:xfrm>
        </p:spPr>
        <p:txBody>
          <a:bodyPr rIns="180000"/>
          <a:lstStyle>
            <a:lvl1pPr marL="0" indent="0">
              <a:spcBef>
                <a:spcPts val="600"/>
              </a:spcBef>
              <a:buFont typeface="Arial" panose="020B0604020202020204" pitchFamily="34" charset="0"/>
              <a:buNone/>
              <a:defRPr lang="cs-CZ" b="0" i="0" u="none" strike="noStrike" smtClean="0">
                <a:effectLst/>
              </a:defRPr>
            </a:lvl1pPr>
            <a:lvl2pPr marL="800100" indent="-342900">
              <a:spcBef>
                <a:spcPts val="6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257300" indent="-342900">
              <a:spcBef>
                <a:spcPts val="6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714500" indent="-342900">
              <a:spcBef>
                <a:spcPts val="6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171700" indent="-342900">
              <a:spcBef>
                <a:spcPts val="6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cs-CZ" dirty="0"/>
              <a:t>2. Sloupec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B253EF4-4BF7-CF41-81BE-087B90C7FA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111" y="520097"/>
            <a:ext cx="2152255" cy="60464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A3331860-8F90-43DF-88DA-38C67CBE3E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2016" y="670517"/>
            <a:ext cx="8101013" cy="4542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Nadpis</a:t>
            </a:r>
            <a:r>
              <a:rPr lang="en-US" dirty="0"/>
              <a:t> </a:t>
            </a:r>
            <a:r>
              <a:rPr lang="en-US" dirty="0" err="1"/>
              <a:t>Slidu</a:t>
            </a:r>
            <a:endParaRPr lang="cs-CZ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A2D5697B-02E1-429D-942A-BF16991BC5A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2016" y="6390614"/>
            <a:ext cx="10801350" cy="246863"/>
          </a:xfrm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10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FontTx/>
              <a:buNone/>
              <a:defRPr sz="110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FontTx/>
              <a:buNone/>
              <a:defRPr sz="110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FontTx/>
              <a:buNone/>
              <a:defRPr sz="110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FontTx/>
              <a:buNone/>
              <a:defRPr sz="110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 err="1"/>
              <a:t>Možná</a:t>
            </a:r>
            <a:r>
              <a:rPr lang="en-US" dirty="0"/>
              <a:t> </a:t>
            </a:r>
            <a:r>
              <a:rPr lang="en-US" dirty="0" err="1"/>
              <a:t>Poznámka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17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772" userDrawn="1">
          <p15:clr>
            <a:srgbClr val="5ACBF0"/>
          </p15:clr>
        </p15:guide>
        <p15:guide id="2" pos="3908" userDrawn="1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2 obsahy vodorovně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3868C98-4BBF-AB46-A422-5FAF2D88D5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2016" y="670517"/>
            <a:ext cx="8101013" cy="4542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Nadpis</a:t>
            </a:r>
            <a:r>
              <a:rPr lang="en-US" dirty="0"/>
              <a:t> </a:t>
            </a:r>
            <a:r>
              <a:rPr lang="en-US" dirty="0" err="1"/>
              <a:t>Slidu</a:t>
            </a:r>
            <a:endParaRPr lang="cs-CZ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1D28CAC-24AD-7E4D-92F6-18A3198278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111" y="520097"/>
            <a:ext cx="2152255" cy="604647"/>
          </a:xfrm>
          <a:prstGeom prst="rect">
            <a:avLst/>
          </a:prstGeom>
        </p:spPr>
      </p:pic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29F2A23C-4499-4D7C-B874-5F49A6D0FB1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92016" y="4041775"/>
            <a:ext cx="10801350" cy="2195513"/>
          </a:xfrm>
        </p:spPr>
        <p:txBody>
          <a:bodyPr lIns="90000" rIns="90000"/>
          <a:lstStyle>
            <a:lvl1pPr marL="0" indent="0">
              <a:spcBef>
                <a:spcPts val="600"/>
              </a:spcBef>
              <a:buFont typeface="Arial" panose="020B0604020202020204" pitchFamily="34" charset="0"/>
              <a:buNone/>
              <a:defRPr lang="cs-CZ" b="0" i="0" u="none" strike="noStrike" smtClean="0">
                <a:effectLst/>
              </a:defRPr>
            </a:lvl1pPr>
            <a:lvl2pPr marL="457200" indent="0">
              <a:spcBef>
                <a:spcPts val="600"/>
              </a:spcBef>
              <a:buFontTx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257300" indent="-342900">
              <a:spcBef>
                <a:spcPts val="6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714500" indent="-342900">
              <a:spcBef>
                <a:spcPts val="6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171700" indent="-342900">
              <a:spcBef>
                <a:spcPts val="6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cs-CZ" dirty="0"/>
              <a:t>Obsah </a:t>
            </a:r>
            <a:r>
              <a:rPr lang="cs-CZ" dirty="0" err="1"/>
              <a:t>Slidu</a:t>
            </a:r>
            <a:endParaRPr lang="cs-CZ" dirty="0"/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D7E322B5-8AEE-47B4-A4D2-10DC908A4DD3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92016" y="1412875"/>
            <a:ext cx="10801350" cy="2195513"/>
          </a:xfrm>
        </p:spPr>
        <p:txBody>
          <a:bodyPr lIns="90000" rIns="90000"/>
          <a:lstStyle>
            <a:lvl1pPr marL="0" indent="0">
              <a:spcBef>
                <a:spcPts val="600"/>
              </a:spcBef>
              <a:buFont typeface="Arial" panose="020B0604020202020204" pitchFamily="34" charset="0"/>
              <a:buNone/>
              <a:defRPr lang="cs-CZ" b="0" i="0" u="none" strike="noStrike" smtClean="0">
                <a:effectLst/>
              </a:defRPr>
            </a:lvl1pPr>
            <a:lvl2pPr marL="457200" indent="0">
              <a:spcBef>
                <a:spcPts val="600"/>
              </a:spcBef>
              <a:buFontTx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257300" indent="-342900">
              <a:spcBef>
                <a:spcPts val="6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714500" indent="-342900">
              <a:spcBef>
                <a:spcPts val="6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171700" indent="-342900">
              <a:spcBef>
                <a:spcPts val="6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cs-CZ" dirty="0"/>
              <a:t>Obsah </a:t>
            </a:r>
            <a:r>
              <a:rPr lang="cs-CZ" dirty="0" err="1"/>
              <a:t>Slidu</a:t>
            </a:r>
            <a:endParaRPr lang="cs-CZ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BF95E771-4667-4B6D-A280-C51D67B21B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5325" y="250925"/>
            <a:ext cx="8101013" cy="15388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1000" b="1" cap="all" spc="100" baseline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cs-CZ"/>
              <a:t>FooteR</a:t>
            </a:r>
            <a:endParaRPr lang="cs-CZ" dirty="0"/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CEFEB448-2435-4BE0-A54D-4B9B76C639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1" y="250925"/>
            <a:ext cx="695326" cy="153888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accent5"/>
                </a:solidFill>
              </a:defRPr>
            </a:lvl1pPr>
          </a:lstStyle>
          <a:p>
            <a:fld id="{80747326-1927-48C0-BFA7-B0AFE1C889E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7254C7C6-B180-411A-B7B9-CAB9A10DCF7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2016" y="6390614"/>
            <a:ext cx="10801350" cy="246863"/>
          </a:xfrm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10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FontTx/>
              <a:buNone/>
              <a:defRPr sz="110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FontTx/>
              <a:buNone/>
              <a:defRPr sz="110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FontTx/>
              <a:buNone/>
              <a:defRPr sz="110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FontTx/>
              <a:buNone/>
              <a:defRPr sz="110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 err="1"/>
              <a:t>Možná</a:t>
            </a:r>
            <a:r>
              <a:rPr lang="en-US" dirty="0"/>
              <a:t> </a:t>
            </a:r>
            <a:r>
              <a:rPr lang="en-US" dirty="0" err="1"/>
              <a:t>Poznámka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73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546" userDrawn="1">
          <p15:clr>
            <a:srgbClr val="5ACBF0"/>
          </p15:clr>
        </p15:guide>
        <p15:guide id="2" pos="3840" userDrawn="1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1E6F7E-84A2-1346-B9BD-5585FF9C1E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95325" y="250925"/>
            <a:ext cx="8101013" cy="153888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F0CD94-ECC5-7342-8A22-BE7B7CA111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-1" y="250925"/>
            <a:ext cx="695326" cy="153888"/>
          </a:xfrm>
          <a:prstGeom prst="rect">
            <a:avLst/>
          </a:prstGeom>
        </p:spPr>
        <p:txBody>
          <a:bodyPr/>
          <a:lstStyle/>
          <a:p>
            <a:fld id="{80747326-1927-48C0-BFA7-B0AFE1C889E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B930AED-9751-0E46-8A7A-866D20F84C8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95326" y="1412875"/>
            <a:ext cx="3455987" cy="4824413"/>
          </a:xfrm>
        </p:spPr>
        <p:txBody>
          <a:bodyPr rIns="108000"/>
          <a:lstStyle>
            <a:lvl1pPr marL="0" indent="0">
              <a:spcBef>
                <a:spcPts val="600"/>
              </a:spcBef>
              <a:buFont typeface="Arial" panose="020B0604020202020204" pitchFamily="34" charset="0"/>
              <a:buNone/>
              <a:defRPr lang="cs-CZ" b="0" i="0" u="none" strike="noStrike" smtClean="0">
                <a:effectLst/>
              </a:defRPr>
            </a:lvl1pPr>
            <a:lvl2pPr marL="800100" indent="-342900">
              <a:spcBef>
                <a:spcPts val="6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257300" indent="-342900">
              <a:spcBef>
                <a:spcPts val="6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714500" indent="-342900">
              <a:spcBef>
                <a:spcPts val="6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171700" indent="-342900">
              <a:spcBef>
                <a:spcPts val="6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cs-CZ" dirty="0"/>
              <a:t>1. Sloupec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8B34C6E2-4890-634A-AF2B-C542FC6FB8B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368801" y="1412875"/>
            <a:ext cx="3455987" cy="4824413"/>
          </a:xfrm>
        </p:spPr>
        <p:txBody>
          <a:bodyPr rIns="108000"/>
          <a:lstStyle>
            <a:lvl1pPr marL="0" indent="0">
              <a:spcBef>
                <a:spcPts val="600"/>
              </a:spcBef>
              <a:buFont typeface="Arial" panose="020B0604020202020204" pitchFamily="34" charset="0"/>
              <a:buNone/>
              <a:defRPr lang="cs-CZ" b="0" i="0" u="none" strike="noStrike" smtClean="0">
                <a:effectLst/>
              </a:defRPr>
            </a:lvl1pPr>
            <a:lvl2pPr marL="800100" indent="-342900">
              <a:spcBef>
                <a:spcPts val="6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257300" indent="-342900">
              <a:spcBef>
                <a:spcPts val="6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714500" indent="-342900">
              <a:spcBef>
                <a:spcPts val="6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171700" indent="-342900">
              <a:spcBef>
                <a:spcPts val="6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cs-CZ" dirty="0"/>
              <a:t>2. Sloupec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B3AFEAF7-96B7-D644-BDFB-DE83DB4F69D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037552" y="1412875"/>
            <a:ext cx="3455814" cy="4824413"/>
          </a:xfrm>
        </p:spPr>
        <p:txBody>
          <a:bodyPr rIns="108000"/>
          <a:lstStyle>
            <a:lvl1pPr marL="0" indent="0">
              <a:spcBef>
                <a:spcPts val="600"/>
              </a:spcBef>
              <a:buFont typeface="Arial" panose="020B0604020202020204" pitchFamily="34" charset="0"/>
              <a:buNone/>
              <a:defRPr lang="cs-CZ" b="0" i="0" u="none" strike="noStrike" smtClean="0">
                <a:effectLst/>
              </a:defRPr>
            </a:lvl1pPr>
            <a:lvl2pPr marL="800100" indent="-342900">
              <a:spcBef>
                <a:spcPts val="6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257300" indent="-342900">
              <a:spcBef>
                <a:spcPts val="6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714500" indent="-342900">
              <a:spcBef>
                <a:spcPts val="6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171700" indent="-342900">
              <a:spcBef>
                <a:spcPts val="6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cs-CZ" dirty="0"/>
              <a:t>3 Sloupec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7CB85E8B-0407-7B40-9C23-F74A81A147A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2016" y="6390614"/>
            <a:ext cx="10801350" cy="246863"/>
          </a:xfrm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10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FontTx/>
              <a:buNone/>
              <a:defRPr sz="110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FontTx/>
              <a:buNone/>
              <a:defRPr sz="110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FontTx/>
              <a:buNone/>
              <a:defRPr sz="110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FontTx/>
              <a:buNone/>
              <a:defRPr sz="110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 err="1"/>
              <a:t>Možná</a:t>
            </a:r>
            <a:r>
              <a:rPr lang="en-US" dirty="0"/>
              <a:t> </a:t>
            </a:r>
            <a:r>
              <a:rPr lang="en-US" dirty="0" err="1"/>
              <a:t>Poznámka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17279BE-2E82-324D-B65B-EA5A7E5E20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111" y="520097"/>
            <a:ext cx="2152255" cy="60464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602818B2-3E0A-479F-9189-01EB7392DE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2016" y="670517"/>
            <a:ext cx="8101013" cy="4542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Nadpis</a:t>
            </a:r>
            <a:r>
              <a:rPr lang="en-US" dirty="0"/>
              <a:t> </a:t>
            </a:r>
            <a:r>
              <a:rPr lang="en-US" dirty="0" err="1"/>
              <a:t>Slidu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3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615" userDrawn="1">
          <p15:clr>
            <a:srgbClr val="5ACBF0"/>
          </p15:clr>
        </p15:guide>
        <p15:guide id="2" pos="2751" userDrawn="1">
          <p15:clr>
            <a:srgbClr val="5ACBF0"/>
          </p15:clr>
        </p15:guide>
        <p15:guide id="3" pos="5065" userDrawn="1">
          <p15:clr>
            <a:srgbClr val="5ACBF0"/>
          </p15:clr>
        </p15:guide>
        <p15:guide id="4" pos="4929" userDrawn="1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FCC2A4C-B84B-7445-8392-702380FCC7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-1" y="250925"/>
            <a:ext cx="695326" cy="153888"/>
          </a:xfrm>
          <a:prstGeom prst="rect">
            <a:avLst/>
          </a:prstGeom>
        </p:spPr>
        <p:txBody>
          <a:bodyPr/>
          <a:lstStyle/>
          <a:p>
            <a:fld id="{80747326-1927-48C0-BFA7-B0AFE1C889E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5AD4FF5-FA2B-2B4E-BEE4-A5F02DE94C2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5C26993-69E9-1749-8AEB-352582C212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111" y="520097"/>
            <a:ext cx="2152255" cy="60464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42664C1-32B2-4C86-9D79-81B0F0F37F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2016" y="670517"/>
            <a:ext cx="8101013" cy="4542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Nadpis</a:t>
            </a:r>
            <a:r>
              <a:rPr lang="en-US" dirty="0"/>
              <a:t> </a:t>
            </a:r>
            <a:r>
              <a:rPr lang="en-US" dirty="0" err="1"/>
              <a:t>Slidu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871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546" userDrawn="1">
          <p15:clr>
            <a:srgbClr val="5ACBF0"/>
          </p15:clr>
        </p15:guide>
        <p15:guide id="2" pos="3840" userDrawn="1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5325" y="1412875"/>
            <a:ext cx="10801350" cy="4824413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95325" y="250925"/>
            <a:ext cx="8101013" cy="15388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1000" b="1" cap="all" spc="100" baseline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cs-CZ"/>
              <a:t>FooteR</a:t>
            </a:r>
            <a:endParaRPr lang="cs-CZ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FADBE4B-2764-4749-845E-9D6EF8CF1D33}"/>
              </a:ext>
            </a:extLst>
          </p:cNvPr>
          <p:cNvSpPr txBox="1"/>
          <p:nvPr userDrawn="1"/>
        </p:nvSpPr>
        <p:spPr>
          <a:xfrm>
            <a:off x="6966857" y="8273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707B0C24-EE8C-48DB-973C-B538F1B5DE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1" y="250925"/>
            <a:ext cx="695326" cy="153888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accent5"/>
                </a:solidFill>
              </a:defRPr>
            </a:lvl1pPr>
          </a:lstStyle>
          <a:p>
            <a:fld id="{80747326-1927-48C0-BFA7-B0AFE1C889E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A461D06D-710E-4486-8014-A3B54CF7C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681730"/>
            <a:ext cx="8101013" cy="454227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/>
          <a:p>
            <a:r>
              <a:rPr lang="cs-CZ" dirty="0"/>
              <a:t>Název slidu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538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6" r:id="rId2"/>
    <p:sldLayoutId id="2147483675" r:id="rId3"/>
    <p:sldLayoutId id="2147483688" r:id="rId4"/>
    <p:sldLayoutId id="2147483691" r:id="rId5"/>
    <p:sldLayoutId id="2147483685" r:id="rId6"/>
    <p:sldLayoutId id="2147483674" r:id="rId7"/>
    <p:sldLayoutId id="2147483689" r:id="rId8"/>
    <p:sldLayoutId id="2147483679" r:id="rId9"/>
    <p:sldLayoutId id="2147483690" r:id="rId10"/>
    <p:sldLayoutId id="2147483692" r:id="rId11"/>
    <p:sldLayoutId id="2147483693" r:id="rId12"/>
    <p:sldLayoutId id="2147483694" r:id="rId13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i="0" kern="1200" spc="-40" baseline="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SzPct val="100000"/>
        <a:buFont typeface="+mj-lt"/>
        <a:buAutoNum type="arabicPeriod"/>
        <a:defRPr sz="2200" b="0" i="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pos="438" userDrawn="1">
          <p15:clr>
            <a:srgbClr val="C35EA4"/>
          </p15:clr>
        </p15:guide>
        <p15:guide id="10" pos="7242" userDrawn="1">
          <p15:clr>
            <a:srgbClr val="C35EA4"/>
          </p15:clr>
        </p15:guide>
        <p15:guide id="17" orient="horz" pos="164" userDrawn="1">
          <p15:clr>
            <a:srgbClr val="A4A3A4"/>
          </p15:clr>
        </p15:guide>
        <p15:guide id="18" orient="horz" pos="232" userDrawn="1">
          <p15:clr>
            <a:srgbClr val="A4A3A4"/>
          </p15:clr>
        </p15:guide>
        <p15:guide id="19" orient="horz" pos="4156" userDrawn="1">
          <p15:clr>
            <a:srgbClr val="A4A3A4"/>
          </p15:clr>
        </p15:guide>
        <p15:guide id="20" orient="horz" pos="4088" userDrawn="1">
          <p15:clr>
            <a:srgbClr val="A4A3A4"/>
          </p15:clr>
        </p15:guide>
        <p15:guide id="24" orient="horz" pos="3929" userDrawn="1">
          <p15:clr>
            <a:srgbClr val="C35EA4"/>
          </p15:clr>
        </p15:guide>
        <p15:guide id="25" orient="horz" pos="1162" userDrawn="1">
          <p15:clr>
            <a:srgbClr val="A4A3A4"/>
          </p15:clr>
        </p15:guide>
        <p15:guide id="29" orient="horz" pos="890" userDrawn="1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alueinhealthjournal.com/article/S1098-3015(19)32265-X/fulltext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AFE6FB1-D279-BC44-ADDC-FCE4733D7E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900931" y="5995499"/>
            <a:ext cx="2595743" cy="304699"/>
          </a:xfrm>
        </p:spPr>
        <p:txBody>
          <a:bodyPr/>
          <a:lstStyle/>
          <a:p>
            <a:r>
              <a:rPr lang="cs-CZ" dirty="0"/>
              <a:t>03/06/2020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8E5A62-E32E-554D-A8C5-C588BD3EDD9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Tomáš Mlčoch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2A91D-FB22-B24A-B848-81044BD05A8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399FA64-0DA0-9342-81E3-3D3B676F3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3882253"/>
            <a:ext cx="10801349" cy="1399990"/>
          </a:xfrm>
        </p:spPr>
        <p:txBody>
          <a:bodyPr/>
          <a:lstStyle/>
          <a:p>
            <a:r>
              <a:rPr lang="sk-SK" sz="5000" dirty="0"/>
              <a:t>Využití propensity score pro zdravotně ekonomické </a:t>
            </a:r>
            <a:r>
              <a:rPr lang="cs-CZ" sz="5000" dirty="0"/>
              <a:t>modelování</a:t>
            </a:r>
          </a:p>
        </p:txBody>
      </p:sp>
    </p:spTree>
    <p:extLst>
      <p:ext uri="{BB962C8B-B14F-4D97-AF65-F5344CB8AC3E}">
        <p14:creationId xmlns:p14="http://schemas.microsoft.com/office/powerpoint/2010/main" val="128818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51ABE0-3E8E-447F-92E4-F76E037D2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Vyrovnávání charakteristik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072D87-382E-4055-AB83-DBEED261B55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cs-CZ" dirty="0"/>
              <a:t>Zkreslení může být způsobeno </a:t>
            </a:r>
          </a:p>
          <a:p>
            <a:pPr lvl="1"/>
            <a:r>
              <a:rPr lang="cs-CZ" dirty="0"/>
              <a:t>nerovností v základních charakteristikách</a:t>
            </a:r>
          </a:p>
          <a:p>
            <a:pPr lvl="1"/>
            <a:r>
              <a:rPr lang="cs-CZ" dirty="0"/>
              <a:t>v neměřitelných faktorech</a:t>
            </a:r>
          </a:p>
          <a:p>
            <a:endParaRPr lang="cs-CZ" sz="1800" dirty="0"/>
          </a:p>
          <a:p>
            <a:r>
              <a:rPr lang="cs-CZ" dirty="0"/>
              <a:t>Máme skupinu LÉK, která má jiné rozložení stádia tumoru než skupina Konkurence</a:t>
            </a:r>
          </a:p>
          <a:p>
            <a:pPr lvl="1"/>
            <a:r>
              <a:rPr lang="cs-CZ" dirty="0"/>
              <a:t>můžeme se pokusit bias z měřených charakteristik odstranit - srovnáme je</a:t>
            </a:r>
          </a:p>
          <a:p>
            <a:endParaRPr lang="cs-CZ" sz="1800" dirty="0"/>
          </a:p>
          <a:p>
            <a:r>
              <a:rPr lang="cs-CZ" dirty="0"/>
              <a:t>Metodou vážení:</a:t>
            </a:r>
          </a:p>
          <a:p>
            <a:pPr lvl="1"/>
            <a:r>
              <a:rPr lang="cs-CZ" dirty="0"/>
              <a:t>Najdeme takové váhy, že když uděláme vážené přehledové statistiky skupiny LÉK, budou stejné jako přehledové statistiky Konkurence</a:t>
            </a:r>
          </a:p>
          <a:p>
            <a:pPr lvl="1"/>
            <a:r>
              <a:rPr lang="cs-CZ" dirty="0"/>
              <a:t>váhy by měly balancovat nerovnosti mezi skupinami v základních charakteristikách</a:t>
            </a:r>
          </a:p>
          <a:p>
            <a:pPr lvl="1"/>
            <a:r>
              <a:rPr lang="cs-CZ" dirty="0"/>
              <a:t>Váhy pak balancují i odhadované statistiky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70453E6-EB3F-4B22-8ECD-51D7EF5E6B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15011C2-FFBA-4338-A616-2FCB0A36240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240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144676-A807-4218-9C10-5CFA3AA6C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Odstraníme vážením </a:t>
            </a:r>
            <a:r>
              <a:rPr lang="cs-CZ" dirty="0" err="1"/>
              <a:t>bias</a:t>
            </a:r>
            <a:r>
              <a:rPr lang="cs-CZ" dirty="0"/>
              <a:t>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A8CBB6-A436-4F4F-AB13-A75FC0912C5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/>
              <a:t>Převážené počáteční charakteristiky mají stejné rozložení (průměr, %)</a:t>
            </a:r>
          </a:p>
          <a:p>
            <a:endParaRPr lang="cs-CZ" dirty="0"/>
          </a:p>
          <a:p>
            <a:r>
              <a:rPr lang="cs-CZ" dirty="0"/>
              <a:t>Převážené finální výsledky by měly být očištěny o vliv rozdílu rozložení vybraných charakteristik</a:t>
            </a:r>
          </a:p>
          <a:p>
            <a:endParaRPr lang="cs-CZ" dirty="0"/>
          </a:p>
          <a:p>
            <a:r>
              <a:rPr lang="cs-CZ" dirty="0"/>
              <a:t>Předpoklady:</a:t>
            </a:r>
          </a:p>
          <a:p>
            <a:pPr lvl="1"/>
            <a:r>
              <a:rPr lang="cs-CZ" dirty="0" err="1"/>
              <a:t>Individual</a:t>
            </a:r>
            <a:r>
              <a:rPr lang="cs-CZ" dirty="0"/>
              <a:t> </a:t>
            </a:r>
            <a:r>
              <a:rPr lang="cs-CZ" dirty="0" err="1"/>
              <a:t>patient</a:t>
            </a:r>
            <a:r>
              <a:rPr lang="cs-CZ" dirty="0"/>
              <a:t>-level data (IPD) v naší studii</a:t>
            </a:r>
          </a:p>
          <a:p>
            <a:pPr lvl="1"/>
            <a:r>
              <a:rPr lang="cs-CZ" dirty="0"/>
              <a:t>Stejná </a:t>
            </a:r>
            <a:r>
              <a:rPr lang="cs-CZ" dirty="0" err="1"/>
              <a:t>inclusion</a:t>
            </a:r>
            <a:r>
              <a:rPr lang="cs-CZ" dirty="0"/>
              <a:t>/</a:t>
            </a:r>
            <a:r>
              <a:rPr lang="cs-CZ" dirty="0" err="1"/>
              <a:t>exclusion</a:t>
            </a:r>
            <a:r>
              <a:rPr lang="cs-CZ" dirty="0"/>
              <a:t> kritéria</a:t>
            </a:r>
          </a:p>
          <a:p>
            <a:pPr lvl="1"/>
            <a:r>
              <a:rPr lang="cs-CZ" dirty="0"/>
              <a:t>Zastoupení všech kategorií v obou skupinách</a:t>
            </a:r>
          </a:p>
          <a:p>
            <a:pPr lvl="1"/>
            <a:r>
              <a:rPr lang="cs-CZ" dirty="0"/>
              <a:t>Efekt není ovlivněn nějakými dalšími, neměřenými faktory – to ale nikdy nevíme</a:t>
            </a:r>
          </a:p>
          <a:p>
            <a:pPr marL="914400" lvl="2" indent="0">
              <a:buNone/>
            </a:pPr>
            <a:r>
              <a:rPr lang="cs-CZ" sz="2000" dirty="0"/>
              <a:t>-&gt; </a:t>
            </a:r>
            <a:r>
              <a:rPr lang="cs-CZ" sz="2000" b="1" u="sng" dirty="0"/>
              <a:t>nikdy nenahradíme randomizaci</a:t>
            </a:r>
            <a:r>
              <a:rPr lang="cs-CZ" sz="2000" dirty="0"/>
              <a:t>! Ale je šance odstranit velkou část </a:t>
            </a:r>
            <a:r>
              <a:rPr lang="cs-CZ" sz="2000" dirty="0" err="1"/>
              <a:t>bias</a:t>
            </a:r>
            <a:r>
              <a:rPr lang="cs-CZ" sz="2000" dirty="0"/>
              <a:t>…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217C060-8DE1-4038-B547-294F98F8A1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8F800D1-D858-4820-9592-32347A30C7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316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E654BB6-F141-4679-99F9-F66047ADEC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0ED9531-F151-4098-9478-35C32CFE09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747326-1927-48C0-BFA7-B0AFE1C889E4}" type="slidenum">
              <a:rPr lang="cs-CZ" smtClean="0"/>
              <a:pPr/>
              <a:t>12</a:t>
            </a:fld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EF49914-3605-4E6D-9A80-B2A3B61B37E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95326" y="1412875"/>
            <a:ext cx="5292725" cy="4824413"/>
          </a:xfrm>
        </p:spPr>
        <p:txBody>
          <a:bodyPr>
            <a:normAutofit/>
          </a:bodyPr>
          <a:lstStyle/>
          <a:p>
            <a:r>
              <a:rPr lang="cs-CZ" b="1" u="sng" dirty="0"/>
              <a:t>Propensity score</a:t>
            </a:r>
          </a:p>
          <a:p>
            <a:r>
              <a:rPr lang="cs-CZ" dirty="0"/>
              <a:t>Použijeme pokud máme </a:t>
            </a:r>
            <a:r>
              <a:rPr lang="cs-CZ" b="1" dirty="0"/>
              <a:t>IPD data z obou skupin</a:t>
            </a:r>
            <a:r>
              <a:rPr lang="cs-CZ" dirty="0"/>
              <a:t> a neexistuje přímé srovnání </a:t>
            </a:r>
          </a:p>
          <a:p>
            <a:endParaRPr lang="cs-CZ" dirty="0"/>
          </a:p>
          <a:p>
            <a:r>
              <a:rPr lang="cs-CZ" dirty="0"/>
              <a:t>Rozložení proměnných v obou populacích stejné, pokud to podmíním na propensity score (PS)</a:t>
            </a:r>
          </a:p>
          <a:p>
            <a:endParaRPr lang="cs-CZ" dirty="0"/>
          </a:p>
          <a:p>
            <a:r>
              <a:rPr lang="cs-CZ" dirty="0"/>
              <a:t>Propensity score odhaduje pravděpodobnost, že s danými charakteristikami je subjekt v cílové populaci</a:t>
            </a:r>
          </a:p>
          <a:p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825E973-DD47-483A-984C-45DA54DC688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03950" y="1412875"/>
            <a:ext cx="5292725" cy="4824413"/>
          </a:xfrm>
        </p:spPr>
        <p:txBody>
          <a:bodyPr/>
          <a:lstStyle/>
          <a:p>
            <a:r>
              <a:rPr lang="cs-CZ" b="1" u="sng" dirty="0"/>
              <a:t>MAIC</a:t>
            </a:r>
          </a:p>
          <a:p>
            <a:r>
              <a:rPr lang="cs-CZ" dirty="0"/>
              <a:t>Použijeme pokud máme IPD </a:t>
            </a:r>
            <a:r>
              <a:rPr lang="cs-CZ" b="1" dirty="0"/>
              <a:t>jen z naší skupiny</a:t>
            </a:r>
            <a:r>
              <a:rPr lang="cs-CZ" dirty="0"/>
              <a:t>, z druhé máme pouze sumární data (% zastoupení, průměry)</a:t>
            </a:r>
          </a:p>
          <a:p>
            <a:endParaRPr lang="cs-CZ" dirty="0"/>
          </a:p>
          <a:p>
            <a:r>
              <a:rPr lang="cs-CZ" dirty="0"/>
              <a:t>Hledáme váhy pro IPD populaci, „převážíme“ je na sumární (cílové - </a:t>
            </a:r>
            <a:r>
              <a:rPr lang="cs-CZ" dirty="0" err="1"/>
              <a:t>target</a:t>
            </a:r>
            <a:r>
              <a:rPr lang="cs-CZ" dirty="0"/>
              <a:t>) populaci druhého přípravku</a:t>
            </a:r>
          </a:p>
          <a:p>
            <a:endParaRPr lang="cs-CZ" dirty="0"/>
          </a:p>
          <a:p>
            <a:r>
              <a:rPr lang="cs-CZ" dirty="0"/>
              <a:t>Interpretace leží v cílové (</a:t>
            </a:r>
            <a:r>
              <a:rPr lang="cs-CZ" dirty="0" err="1"/>
              <a:t>target</a:t>
            </a:r>
            <a:r>
              <a:rPr lang="cs-CZ" dirty="0"/>
              <a:t>) populaci</a:t>
            </a:r>
          </a:p>
          <a:p>
            <a:endParaRPr 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B9E82AE6-D66D-4117-A83A-F0606349E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Propensity score vs. MAIC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189E13B0-23E0-47F7-8946-C8B3DEFEEE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335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75EE67E-9101-473D-AE6A-8EA5594ABC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FooteR</a:t>
            </a: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9FBCACA-6AE5-4ABE-B322-0FEBE0182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Propensity score detailně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9F6FA49-3279-4D3F-A5CE-67BF1A1A5C9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/>
              <a:t>Je založené na propensity score, které odhaduje pravděpodobnost, že s danými charakteristikami je subjekt v cílové populaci</a:t>
            </a:r>
          </a:p>
          <a:p>
            <a:r>
              <a:rPr lang="cs-CZ" dirty="0"/>
              <a:t>	</a:t>
            </a:r>
            <a:r>
              <a:rPr lang="cs-CZ" sz="1800" dirty="0"/>
              <a:t>Populace má průměrný věk 40 let; Potom PS bude větší pro 39 letého než pro 20 letého pacienta</a:t>
            </a:r>
          </a:p>
          <a:p>
            <a:endParaRPr lang="cs-CZ" dirty="0"/>
          </a:p>
          <a:p>
            <a:r>
              <a:rPr lang="cs-CZ" dirty="0"/>
              <a:t>Po použití PS vah dojde k </a:t>
            </a:r>
            <a:r>
              <a:rPr lang="cs-CZ" b="1" dirty="0"/>
              <a:t>vybalancování (vyrovnání) </a:t>
            </a:r>
            <a:r>
              <a:rPr lang="cs-CZ" dirty="0"/>
              <a:t>přehledových statistik (průměry, %) pro zahrnuté proměnné</a:t>
            </a:r>
          </a:p>
          <a:p>
            <a:endParaRPr lang="cs-CZ" dirty="0"/>
          </a:p>
          <a:p>
            <a:r>
              <a:rPr lang="cs-CZ" dirty="0"/>
              <a:t>Kroky, které je potřeba při propensity score vážení</a:t>
            </a:r>
          </a:p>
          <a:p>
            <a:r>
              <a:rPr lang="cs-CZ" dirty="0"/>
              <a:t>	</a:t>
            </a:r>
            <a:r>
              <a:rPr lang="cs-CZ" sz="1800" dirty="0"/>
              <a:t>Výběr cílové populace (A nebo B), proměnné které chceme balancovat (</a:t>
            </a:r>
            <a:r>
              <a:rPr lang="cs-CZ" sz="1800" dirty="0" err="1"/>
              <a:t>effect</a:t>
            </a:r>
            <a:r>
              <a:rPr lang="cs-CZ" sz="1800" dirty="0"/>
              <a:t> </a:t>
            </a:r>
            <a:r>
              <a:rPr lang="cs-CZ" sz="1800" dirty="0" err="1"/>
              <a:t>modifiers</a:t>
            </a:r>
            <a:r>
              <a:rPr lang="cs-CZ" sz="1800" dirty="0"/>
              <a:t>), výpočet PS pomocí logistické regrese, </a:t>
            </a:r>
          </a:p>
          <a:p>
            <a:r>
              <a:rPr lang="cs-CZ" sz="1800" dirty="0"/>
              <a:t>	Spočítat finální váhy, zkontrolovat jak se nám populace „vyvážily“</a:t>
            </a:r>
          </a:p>
          <a:p>
            <a:r>
              <a:rPr lang="cs-CZ" sz="1800" dirty="0"/>
              <a:t>	Spočítat finální vážené odhady účinnosti pro obě skupiny a jejich porovnání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AA9DFB9-3B13-448B-8993-CE94F3922B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747326-1927-48C0-BFA7-B0AFE1C889E4}" type="slidenum">
              <a:rPr lang="cs-CZ" smtClean="0"/>
              <a:pPr/>
              <a:t>13</a:t>
            </a:fld>
            <a:endParaRPr lang="cs-CZ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4A66B226-DD70-46A9-A717-B9E85E7BC64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537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7961E7-7944-4170-8A5F-0909D2ADB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Balancing</a:t>
            </a:r>
            <a:r>
              <a:rPr lang="cs-CZ" dirty="0"/>
              <a:t> </a:t>
            </a:r>
            <a:r>
              <a:rPr lang="cs-CZ" dirty="0" err="1"/>
              <a:t>weights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ABFBAE-A949-42DA-A7ED-8D220819AFD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cs-CZ" dirty="0"/>
              <a:t>Všechny vychází </a:t>
            </a:r>
            <a:r>
              <a:rPr lang="cs-CZ" u="sng" dirty="0"/>
              <a:t>z jednoho vypočteného PS</a:t>
            </a:r>
            <a:r>
              <a:rPr lang="cs-CZ" dirty="0"/>
              <a:t>, pouze vzorec pro váhy se liší</a:t>
            </a:r>
          </a:p>
          <a:p>
            <a:r>
              <a:rPr lang="cs-CZ" dirty="0"/>
              <a:t>Různé druhy „vyrovnávacích vah“</a:t>
            </a:r>
          </a:p>
          <a:p>
            <a:pPr lvl="1"/>
            <a:r>
              <a:rPr lang="cs-CZ" dirty="0"/>
              <a:t>Inverse probability </a:t>
            </a:r>
            <a:r>
              <a:rPr lang="cs-CZ" dirty="0" err="1"/>
              <a:t>weights</a:t>
            </a:r>
            <a:r>
              <a:rPr lang="cs-CZ" dirty="0"/>
              <a:t> (IPW) (též </a:t>
            </a:r>
            <a:r>
              <a:rPr lang="cs-CZ" dirty="0" err="1"/>
              <a:t>combined</a:t>
            </a:r>
            <a:r>
              <a:rPr lang="cs-CZ" dirty="0"/>
              <a:t> </a:t>
            </a:r>
            <a:r>
              <a:rPr lang="cs-CZ" dirty="0" err="1"/>
              <a:t>weights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Target </a:t>
            </a:r>
            <a:r>
              <a:rPr lang="cs-CZ" dirty="0" err="1"/>
              <a:t>weights</a:t>
            </a:r>
            <a:r>
              <a:rPr lang="cs-CZ" dirty="0"/>
              <a:t> (PSTW)</a:t>
            </a:r>
          </a:p>
          <a:p>
            <a:pPr lvl="1"/>
            <a:r>
              <a:rPr lang="cs-CZ" dirty="0"/>
              <a:t>	</a:t>
            </a:r>
            <a:r>
              <a:rPr lang="cs-CZ" u="sng" dirty="0"/>
              <a:t>Target </a:t>
            </a:r>
            <a:r>
              <a:rPr lang="cs-CZ" u="sng" dirty="0" err="1"/>
              <a:t>weights</a:t>
            </a:r>
            <a:r>
              <a:rPr lang="cs-CZ" u="sng" dirty="0"/>
              <a:t> jsou analogií k MAIC, ale se známými IPD druhé intervence</a:t>
            </a:r>
          </a:p>
          <a:p>
            <a:pPr lvl="1"/>
            <a:r>
              <a:rPr lang="cs-CZ" b="1" u="sng" dirty="0" err="1"/>
              <a:t>Overlap</a:t>
            </a:r>
            <a:r>
              <a:rPr lang="cs-CZ" b="1" u="sng" dirty="0"/>
              <a:t> </a:t>
            </a:r>
            <a:r>
              <a:rPr lang="cs-CZ" b="1" u="sng" dirty="0" err="1"/>
              <a:t>weights</a:t>
            </a:r>
            <a:r>
              <a:rPr lang="cs-CZ" b="1" u="sng" dirty="0"/>
              <a:t> (PSOW): prvně použita ve farmakoekonomii v článku </a:t>
            </a:r>
            <a:r>
              <a:rPr lang="cs-CZ" b="1" u="sng" dirty="0" err="1"/>
              <a:t>ViH</a:t>
            </a:r>
            <a:r>
              <a:rPr lang="cs-CZ" b="1" u="sng" dirty="0"/>
              <a:t> v další kapitole</a:t>
            </a:r>
          </a:p>
          <a:p>
            <a:r>
              <a:rPr lang="cs-CZ" dirty="0"/>
              <a:t>A které váhy použít?</a:t>
            </a:r>
          </a:p>
          <a:p>
            <a:pPr lvl="2"/>
            <a:r>
              <a:rPr lang="cs-CZ" sz="2000" dirty="0"/>
              <a:t>Podle toho kde chceme </a:t>
            </a:r>
            <a:r>
              <a:rPr lang="cs-CZ" sz="2000" b="1" dirty="0"/>
              <a:t>interpretovat</a:t>
            </a:r>
            <a:r>
              <a:rPr lang="cs-CZ" sz="2000" dirty="0"/>
              <a:t>, jak se to dá</a:t>
            </a:r>
          </a:p>
          <a:p>
            <a:pPr lvl="3"/>
            <a:r>
              <a:rPr lang="cs-CZ" sz="1900" dirty="0"/>
              <a:t>IPW – </a:t>
            </a:r>
            <a:r>
              <a:rPr lang="cs-CZ" sz="1900" dirty="0" err="1"/>
              <a:t>combined</a:t>
            </a:r>
            <a:r>
              <a:rPr lang="cs-CZ" sz="1900" dirty="0"/>
              <a:t> </a:t>
            </a:r>
            <a:r>
              <a:rPr lang="cs-CZ" sz="1900" dirty="0" err="1"/>
              <a:t>population</a:t>
            </a:r>
            <a:r>
              <a:rPr lang="cs-CZ" sz="1900" dirty="0"/>
              <a:t>, </a:t>
            </a:r>
            <a:r>
              <a:rPr lang="cs-CZ" sz="1900" dirty="0" err="1"/>
              <a:t>target</a:t>
            </a:r>
            <a:r>
              <a:rPr lang="cs-CZ" sz="1900" dirty="0"/>
              <a:t> – </a:t>
            </a:r>
            <a:r>
              <a:rPr lang="cs-CZ" sz="1900" dirty="0" err="1"/>
              <a:t>target</a:t>
            </a:r>
            <a:r>
              <a:rPr lang="cs-CZ" sz="1900" dirty="0"/>
              <a:t> </a:t>
            </a:r>
            <a:r>
              <a:rPr lang="cs-CZ" sz="1900" dirty="0" err="1"/>
              <a:t>population</a:t>
            </a:r>
            <a:r>
              <a:rPr lang="cs-CZ" sz="1900" dirty="0"/>
              <a:t>, </a:t>
            </a:r>
            <a:r>
              <a:rPr lang="cs-CZ" sz="1900" dirty="0" err="1"/>
              <a:t>overlap</a:t>
            </a:r>
            <a:r>
              <a:rPr lang="cs-CZ" sz="1900" dirty="0"/>
              <a:t> – </a:t>
            </a:r>
            <a:r>
              <a:rPr lang="cs-CZ" sz="1900" dirty="0" err="1"/>
              <a:t>overlap</a:t>
            </a:r>
            <a:r>
              <a:rPr lang="cs-CZ" sz="1900" dirty="0"/>
              <a:t> </a:t>
            </a:r>
            <a:r>
              <a:rPr lang="cs-CZ" sz="1900" dirty="0" err="1"/>
              <a:t>population</a:t>
            </a:r>
            <a:endParaRPr lang="cs-CZ" sz="1900" dirty="0"/>
          </a:p>
          <a:p>
            <a:pPr lvl="2"/>
            <a:r>
              <a:rPr lang="cs-CZ" sz="2000" dirty="0"/>
              <a:t>ESS</a:t>
            </a:r>
          </a:p>
          <a:p>
            <a:pPr lvl="2"/>
            <a:r>
              <a:rPr lang="cs-CZ" sz="2000" dirty="0"/>
              <a:t>Rozdělení vah</a:t>
            </a:r>
          </a:p>
          <a:p>
            <a:pPr lvl="2"/>
            <a:r>
              <a:rPr lang="cs-CZ" sz="2000" dirty="0"/>
              <a:t>Smysluplnost finálního výsledku</a:t>
            </a:r>
          </a:p>
          <a:p>
            <a:r>
              <a:rPr lang="cs-CZ" sz="2300" dirty="0"/>
              <a:t>Spočteme vážené výsledky, porovnáme je mezi sebou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67C5C5E-4710-4611-94F0-3990BBDC12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6BC9050-98AA-4505-B3DD-CD625A250D5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094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3713484-3E04-4CA4-B102-C5EB27130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C639407-D46A-40E5-802A-4869A9BD2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7326-1927-48C0-BFA7-B0AFE1C889E4}" type="slidenum">
              <a:rPr lang="cs-CZ" smtClean="0"/>
              <a:pPr/>
              <a:t>15</a:t>
            </a:fld>
            <a:endParaRPr 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82DE955-1778-459B-BA48-DC046EBCC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7" y="5056589"/>
            <a:ext cx="10801348" cy="1180699"/>
          </a:xfrm>
        </p:spPr>
        <p:txBody>
          <a:bodyPr/>
          <a:lstStyle/>
          <a:p>
            <a:r>
              <a:rPr lang="cs-CZ" sz="4000" dirty="0">
                <a:ea typeface="Tahoma" panose="020B0604030504040204" pitchFamily="34" charset="0"/>
              </a:rPr>
              <a:t>Případová studie překryvných vah (propensity score </a:t>
            </a:r>
            <a:r>
              <a:rPr lang="cs-CZ" sz="4000" dirty="0" err="1">
                <a:ea typeface="Tahoma" panose="020B0604030504040204" pitchFamily="34" charset="0"/>
              </a:rPr>
              <a:t>with</a:t>
            </a:r>
            <a:r>
              <a:rPr lang="cs-CZ" sz="4000" dirty="0">
                <a:ea typeface="Tahoma" panose="020B0604030504040204" pitchFamily="34" charset="0"/>
              </a:rPr>
              <a:t> </a:t>
            </a:r>
            <a:r>
              <a:rPr lang="cs-CZ" sz="4000" dirty="0" err="1">
                <a:ea typeface="Tahoma" panose="020B0604030504040204" pitchFamily="34" charset="0"/>
              </a:rPr>
              <a:t>overlap</a:t>
            </a:r>
            <a:r>
              <a:rPr lang="cs-CZ" sz="4000" dirty="0">
                <a:ea typeface="Tahoma" panose="020B0604030504040204" pitchFamily="34" charset="0"/>
              </a:rPr>
              <a:t> </a:t>
            </a:r>
            <a:r>
              <a:rPr lang="cs-CZ" sz="4000" dirty="0" err="1">
                <a:ea typeface="Tahoma" panose="020B0604030504040204" pitchFamily="34" charset="0"/>
              </a:rPr>
              <a:t>weights</a:t>
            </a:r>
            <a:r>
              <a:rPr lang="cs-CZ" sz="4000" dirty="0">
                <a:ea typeface="Tahoma" panose="020B0604030504040204" pitchFamily="34" charset="0"/>
              </a:rPr>
              <a:t>, PSOW): </a:t>
            </a:r>
            <a:r>
              <a:rPr lang="cs-CZ" sz="4000" dirty="0" err="1">
                <a:ea typeface="Tahoma" panose="020B0604030504040204" pitchFamily="34" charset="0"/>
              </a:rPr>
              <a:t>regorafenib</a:t>
            </a:r>
            <a:endParaRPr lang="cs-CZ" sz="40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DEECBB8-A016-47FE-A432-7A1CF2F0BA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469" y="1270600"/>
            <a:ext cx="7844869" cy="358263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91ED68B6-8852-4CEE-A3AF-ECAFA3B02CAA}"/>
              </a:ext>
            </a:extLst>
          </p:cNvPr>
          <p:cNvSpPr txBox="1"/>
          <p:nvPr/>
        </p:nvSpPr>
        <p:spPr>
          <a:xfrm>
            <a:off x="100584" y="6422409"/>
            <a:ext cx="641829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5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https://www.valueinhealthjournal.com/article/S1098-3015(19)32265-X/fulltext</a:t>
            </a:r>
            <a:r>
              <a:rPr lang="cs-CZ" sz="15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5846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C5A54FF-92A9-4654-AB14-8B96409E60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FooteR</a:t>
            </a: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37D453DB-7193-4C85-BEEC-1EA40338D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Úvod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85CD04C-294B-4723-BF66-5ED6812492B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5325" y="1412875"/>
            <a:ext cx="10801350" cy="5071052"/>
          </a:xfrm>
        </p:spPr>
        <p:txBody>
          <a:bodyPr>
            <a:normAutofit/>
          </a:bodyPr>
          <a:lstStyle/>
          <a:p>
            <a:r>
              <a:rPr lang="cs-CZ" dirty="0" err="1"/>
              <a:t>Stivarga</a:t>
            </a:r>
            <a:r>
              <a:rPr lang="cs-CZ" dirty="0"/>
              <a:t> – účinnost prokázána v klinické studii (RCT), nicméně v ČR funguje registr</a:t>
            </a:r>
          </a:p>
          <a:p>
            <a:r>
              <a:rPr lang="cs-CZ" dirty="0"/>
              <a:t>	RCT nebyla provedena v ČR, v registru je navíc jiná populace</a:t>
            </a:r>
          </a:p>
          <a:p>
            <a:endParaRPr lang="cs-CZ" dirty="0"/>
          </a:p>
          <a:p>
            <a:r>
              <a:rPr lang="cs-CZ" dirty="0"/>
              <a:t>Chceme zjistit „</a:t>
            </a:r>
            <a:r>
              <a:rPr lang="cs-CZ" dirty="0" err="1"/>
              <a:t>effectiveness</a:t>
            </a:r>
            <a:r>
              <a:rPr lang="cs-CZ" dirty="0"/>
              <a:t>“, tedy situaci dle RWE – ale v registru chybí komparátor (placebo rameno)</a:t>
            </a:r>
          </a:p>
          <a:p>
            <a:endParaRPr lang="cs-CZ" dirty="0"/>
          </a:p>
          <a:p>
            <a:r>
              <a:rPr lang="cs-CZ" b="1" dirty="0"/>
              <a:t>Myšlenka</a:t>
            </a:r>
            <a:r>
              <a:rPr lang="cs-CZ" dirty="0"/>
              <a:t>: porovnáme </a:t>
            </a:r>
            <a:r>
              <a:rPr lang="cs-CZ" dirty="0" err="1"/>
              <a:t>Stivargu</a:t>
            </a:r>
            <a:r>
              <a:rPr lang="cs-CZ" dirty="0"/>
              <a:t> z registru s placebem z RCT </a:t>
            </a:r>
            <a:r>
              <a:rPr lang="cs-CZ" dirty="0" err="1"/>
              <a:t>Stivargy</a:t>
            </a:r>
            <a:r>
              <a:rPr lang="cs-CZ" dirty="0"/>
              <a:t> a zjistíme, jak se nám „</a:t>
            </a:r>
            <a:r>
              <a:rPr lang="cs-CZ" dirty="0" err="1"/>
              <a:t>effectivness</a:t>
            </a:r>
            <a:r>
              <a:rPr lang="cs-CZ" dirty="0"/>
              <a:t>“ liší od „</a:t>
            </a:r>
            <a:r>
              <a:rPr lang="cs-CZ" dirty="0" err="1"/>
              <a:t>efficacy</a:t>
            </a:r>
            <a:r>
              <a:rPr lang="cs-CZ" dirty="0"/>
              <a:t>“ → </a:t>
            </a:r>
            <a:r>
              <a:rPr lang="cs-CZ" b="1" dirty="0"/>
              <a:t>relativně výrazně odlišné charakteristiky </a:t>
            </a:r>
            <a:r>
              <a:rPr lang="cs-CZ" b="1" dirty="0">
                <a:sym typeface="Wingdings" panose="05000000000000000000" pitchFamily="2" charset="2"/>
              </a:rPr>
              <a:t></a:t>
            </a:r>
            <a:endParaRPr lang="cs-CZ" b="1" dirty="0"/>
          </a:p>
          <a:p>
            <a:endParaRPr lang="cs-CZ" dirty="0"/>
          </a:p>
          <a:p>
            <a:r>
              <a:rPr lang="cs-CZ" b="1" dirty="0">
                <a:solidFill>
                  <a:srgbClr val="013F8A"/>
                </a:solidFill>
              </a:rPr>
              <a:t>Proto byla poprvé ve farmakoekonomii</a:t>
            </a:r>
            <a:r>
              <a:rPr lang="cs-CZ" b="1" dirty="0">
                <a:solidFill>
                  <a:srgbClr val="013F8A"/>
                </a:solidFill>
                <a:sym typeface="Wingdings" panose="05000000000000000000" pitchFamily="2" charset="2"/>
              </a:rPr>
              <a:t> použita metoda překryvných vah (PSOW: </a:t>
            </a:r>
            <a:r>
              <a:rPr lang="cs-CZ" b="1" dirty="0" err="1">
                <a:solidFill>
                  <a:srgbClr val="013F8A"/>
                </a:solidFill>
                <a:sym typeface="Wingdings" panose="05000000000000000000" pitchFamily="2" charset="2"/>
              </a:rPr>
              <a:t>prop</a:t>
            </a:r>
            <a:r>
              <a:rPr lang="cs-CZ" b="1" dirty="0">
                <a:solidFill>
                  <a:srgbClr val="013F8A"/>
                </a:solidFill>
                <a:sym typeface="Wingdings" panose="05000000000000000000" pitchFamily="2" charset="2"/>
              </a:rPr>
              <a:t> score </a:t>
            </a:r>
            <a:r>
              <a:rPr lang="cs-CZ" b="1" dirty="0" err="1">
                <a:solidFill>
                  <a:srgbClr val="013F8A"/>
                </a:solidFill>
                <a:sym typeface="Wingdings" panose="05000000000000000000" pitchFamily="2" charset="2"/>
              </a:rPr>
              <a:t>with</a:t>
            </a:r>
            <a:r>
              <a:rPr lang="cs-CZ" b="1" dirty="0">
                <a:solidFill>
                  <a:srgbClr val="013F8A"/>
                </a:solidFill>
                <a:sym typeface="Wingdings" panose="05000000000000000000" pitchFamily="2" charset="2"/>
              </a:rPr>
              <a:t> </a:t>
            </a:r>
            <a:r>
              <a:rPr lang="cs-CZ" b="1" dirty="0" err="1">
                <a:solidFill>
                  <a:srgbClr val="013F8A"/>
                </a:solidFill>
                <a:sym typeface="Wingdings" panose="05000000000000000000" pitchFamily="2" charset="2"/>
              </a:rPr>
              <a:t>overlap</a:t>
            </a:r>
            <a:r>
              <a:rPr lang="cs-CZ" b="1" dirty="0">
                <a:solidFill>
                  <a:srgbClr val="013F8A"/>
                </a:solidFill>
                <a:sym typeface="Wingdings" panose="05000000000000000000" pitchFamily="2" charset="2"/>
              </a:rPr>
              <a:t> </a:t>
            </a:r>
            <a:r>
              <a:rPr lang="cs-CZ" b="1" dirty="0" err="1">
                <a:solidFill>
                  <a:srgbClr val="013F8A"/>
                </a:solidFill>
                <a:sym typeface="Wingdings" panose="05000000000000000000" pitchFamily="2" charset="2"/>
              </a:rPr>
              <a:t>weights</a:t>
            </a:r>
            <a:r>
              <a:rPr lang="cs-CZ" b="1" dirty="0">
                <a:solidFill>
                  <a:srgbClr val="013F8A"/>
                </a:solidFill>
                <a:sym typeface="Wingdings" panose="05000000000000000000" pitchFamily="2" charset="2"/>
              </a:rPr>
              <a:t>)</a:t>
            </a:r>
            <a:endParaRPr lang="cs-CZ" b="1" dirty="0">
              <a:solidFill>
                <a:srgbClr val="013F8A"/>
              </a:solidFill>
            </a:endParaRPr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B6D9919-A635-4250-A9D2-9509AC44F8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747326-1927-48C0-BFA7-B0AFE1C889E4}" type="slidenum">
              <a:rPr lang="cs-CZ" smtClean="0"/>
              <a:pPr/>
              <a:t>16</a:t>
            </a:fld>
            <a:endParaRPr lang="cs-CZ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CFD36ABD-D56C-4CEB-B1E4-3B1850F148B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874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E0FDC74-49C1-41C1-BC83-3C5E938308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FooteR</a:t>
            </a: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0492742E-3C7E-4B0E-9B0E-9FA19D185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Porovnání charakteristik pacientů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B5ED3B6-796C-4728-9C79-FBDCB545A22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/>
              <a:t>V registru jsou pacienti s </a:t>
            </a:r>
          </a:p>
          <a:p>
            <a:r>
              <a:rPr lang="cs-CZ" dirty="0"/>
              <a:t>	</a:t>
            </a:r>
            <a:r>
              <a:rPr lang="cs-CZ" sz="2000" dirty="0"/>
              <a:t>výrazně </a:t>
            </a:r>
            <a:r>
              <a:rPr lang="cs-CZ" sz="2000" b="1" dirty="0"/>
              <a:t>menším počtem předchozích linií léčby</a:t>
            </a:r>
            <a:r>
              <a:rPr lang="cs-CZ" sz="2000" dirty="0"/>
              <a:t>, </a:t>
            </a:r>
          </a:p>
          <a:p>
            <a:r>
              <a:rPr lang="cs-CZ" sz="2000" dirty="0"/>
              <a:t>	</a:t>
            </a:r>
            <a:r>
              <a:rPr lang="cs-CZ" sz="2000" b="1" dirty="0"/>
              <a:t>rozličným rozložením KRAS </a:t>
            </a:r>
            <a:r>
              <a:rPr lang="cs-CZ" sz="2000" dirty="0"/>
              <a:t>mutace a s </a:t>
            </a:r>
            <a:r>
              <a:rPr lang="cs-CZ" sz="2000" b="1" dirty="0"/>
              <a:t>vyšším ECOG </a:t>
            </a:r>
            <a:r>
              <a:rPr lang="cs-CZ" sz="2000" dirty="0"/>
              <a:t>(prognostický faktor)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9BA2A8C-E3B5-4C4E-968B-9CB01BB401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747326-1927-48C0-BFA7-B0AFE1C889E4}" type="slidenum">
              <a:rPr lang="cs-CZ" smtClean="0"/>
              <a:pPr/>
              <a:t>17</a:t>
            </a:fld>
            <a:endParaRPr lang="cs-CZ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12D40C3D-5077-4869-B674-1004A88B947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2016" y="6390614"/>
            <a:ext cx="10801350" cy="246863"/>
          </a:xfrm>
        </p:spPr>
        <p:txBody>
          <a:bodyPr/>
          <a:lstStyle/>
          <a:p>
            <a:r>
              <a:rPr lang="cs-CZ" dirty="0"/>
              <a:t>https://www.valueinhealthjournal.com/article/S1098-3015(19)32265-X/fulltext 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71C991F-ADC0-4E55-80A1-B45CE8CEC9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610" y="2573974"/>
            <a:ext cx="7252161" cy="3816640"/>
          </a:xfrm>
          <a:prstGeom prst="rect">
            <a:avLst/>
          </a:prstGeom>
        </p:spPr>
      </p:pic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93B04AD0-11A4-4C2B-AAAA-19B185813E37}"/>
              </a:ext>
            </a:extLst>
          </p:cNvPr>
          <p:cNvCxnSpPr/>
          <p:nvPr/>
        </p:nvCxnSpPr>
        <p:spPr>
          <a:xfrm>
            <a:off x="4100945" y="2068945"/>
            <a:ext cx="3500582" cy="20689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0F70D646-A2CA-4C58-BE47-D869B12C811C}"/>
              </a:ext>
            </a:extLst>
          </p:cNvPr>
          <p:cNvCxnSpPr>
            <a:cxnSpLocks/>
          </p:cNvCxnSpPr>
          <p:nvPr/>
        </p:nvCxnSpPr>
        <p:spPr>
          <a:xfrm>
            <a:off x="4516582" y="2447636"/>
            <a:ext cx="3084945" cy="30664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290CFB7C-C7BE-4BF4-81E8-945F2046A47A}"/>
              </a:ext>
            </a:extLst>
          </p:cNvPr>
          <p:cNvCxnSpPr>
            <a:cxnSpLocks/>
          </p:cNvCxnSpPr>
          <p:nvPr/>
        </p:nvCxnSpPr>
        <p:spPr>
          <a:xfrm>
            <a:off x="7333673" y="2436879"/>
            <a:ext cx="267854" cy="2641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209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0E10613-FA23-4115-B873-664F58066C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FooteR</a:t>
            </a: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1FBBA564-6003-44F3-B695-8EA6EAFE5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</a:t>
            </a:r>
            <a:r>
              <a:rPr lang="cs-CZ" dirty="0" err="1"/>
              <a:t>balancing</a:t>
            </a:r>
            <a:r>
              <a:rPr lang="cs-CZ" dirty="0"/>
              <a:t> </a:t>
            </a:r>
            <a:r>
              <a:rPr lang="cs-CZ" dirty="0" err="1"/>
              <a:t>weights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C2B6349-02BB-4A61-A040-5A3FC1A4A58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5325" y="1412875"/>
            <a:ext cx="7818584" cy="4824413"/>
          </a:xfrm>
        </p:spPr>
        <p:txBody>
          <a:bodyPr/>
          <a:lstStyle/>
          <a:p>
            <a:r>
              <a:rPr lang="cs-CZ" dirty="0"/>
              <a:t>Byla provedena logistická regrese pro vyvážení charakteristik</a:t>
            </a:r>
          </a:p>
          <a:p>
            <a:endParaRPr lang="cs-CZ" dirty="0"/>
          </a:p>
          <a:p>
            <a:r>
              <a:rPr lang="cs-CZ" dirty="0"/>
              <a:t>Balancujeme věk, ECOG, počet předchozích linií léčby, lokalizaci tumoru, KRAS mutaci, pohlaví a čas od metastáz, v modelu jsou interakce času do metastáz a pohlaví, </a:t>
            </a:r>
            <a:r>
              <a:rPr lang="cs-CZ" dirty="0" err="1"/>
              <a:t>ECOGu</a:t>
            </a:r>
            <a:r>
              <a:rPr lang="cs-CZ" dirty="0"/>
              <a:t> a pohlaví, času do metastáz a počet předchozích linií, lokalizace tumoru a pohlaví</a:t>
            </a:r>
          </a:p>
          <a:p>
            <a:endParaRPr lang="cs-CZ" dirty="0"/>
          </a:p>
          <a:p>
            <a:r>
              <a:rPr lang="cs-CZ" dirty="0"/>
              <a:t>Vybrán jako nejlepší model z PS modelů a 1. řádem interakcí </a:t>
            </a:r>
          </a:p>
          <a:p>
            <a:pPr lvl="1"/>
            <a:r>
              <a:rPr lang="cs-CZ" dirty="0"/>
              <a:t>Nepřevládal vliv ECOG</a:t>
            </a:r>
          </a:p>
          <a:p>
            <a:pPr lvl="1"/>
            <a:r>
              <a:rPr lang="cs-CZ" dirty="0"/>
              <a:t>Není vliv dvojnásobného počtu pacientů v registru oproti studii</a:t>
            </a:r>
          </a:p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7224A04-2B60-4EF6-9ECB-719B653953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747326-1927-48C0-BFA7-B0AFE1C889E4}" type="slidenum">
              <a:rPr lang="cs-CZ" smtClean="0"/>
              <a:pPr/>
              <a:t>18</a:t>
            </a:fld>
            <a:endParaRPr lang="cs-CZ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28254D93-C2D0-4642-A9CC-D493EE6E7F4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2016" y="6390614"/>
            <a:ext cx="10801350" cy="246863"/>
          </a:xfrm>
        </p:spPr>
        <p:txBody>
          <a:bodyPr/>
          <a:lstStyle/>
          <a:p>
            <a:r>
              <a:rPr lang="cs-CZ" dirty="0"/>
              <a:t>https://www.valueinhealthjournal.com/article/S1098-3015(19)32265-X/fulltext 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7621DC0-1059-42A3-9C0C-8CC131C6A4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0890" y="1221761"/>
            <a:ext cx="3600525" cy="516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51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79A4401F-D25E-45DB-8D1E-E303B63F9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018" y="2170643"/>
            <a:ext cx="9408715" cy="4584611"/>
          </a:xfrm>
          <a:prstGeom prst="rect">
            <a:avLst/>
          </a:prstGeom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BD653D4-CFFB-443D-B34D-BAC8F2112B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FooteR</a:t>
            </a: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055611AC-5660-4C48-8ACF-F5DA709D3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Jaký vybrat typ vah? A podle čeho?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DD64419-62A5-47AD-9B8F-CEAF89AACBB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err="1"/>
              <a:t>Effective</a:t>
            </a:r>
            <a:r>
              <a:rPr lang="cs-CZ" dirty="0"/>
              <a:t> sample </a:t>
            </a:r>
            <a:r>
              <a:rPr lang="cs-CZ" dirty="0" err="1"/>
              <a:t>size</a:t>
            </a:r>
            <a:r>
              <a:rPr lang="cs-CZ" dirty="0"/>
              <a:t> (ESS), zastoupení jednotlivých vah, intepretace</a:t>
            </a:r>
          </a:p>
          <a:p>
            <a:r>
              <a:rPr lang="cs-CZ" b="1" dirty="0"/>
              <a:t>PSOW má zdaleka nejvyšší ESS, HR OS je nejblíže RCT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EA739D6-3302-4609-8398-F6CE569F94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747326-1927-48C0-BFA7-B0AFE1C889E4}" type="slidenum">
              <a:rPr lang="cs-CZ" smtClean="0"/>
              <a:pPr/>
              <a:t>19</a:t>
            </a:fld>
            <a:endParaRPr lang="cs-CZ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CFDA61EC-221A-4176-9E8D-AB0DCF1111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Rámeček 7">
            <a:extLst>
              <a:ext uri="{FF2B5EF4-FFF2-40B4-BE49-F238E27FC236}">
                <a16:creationId xmlns:a16="http://schemas.microsoft.com/office/drawing/2014/main" id="{89541A61-CD23-43E5-9C01-68E715512E90}"/>
              </a:ext>
            </a:extLst>
          </p:cNvPr>
          <p:cNvSpPr/>
          <p:nvPr/>
        </p:nvSpPr>
        <p:spPr>
          <a:xfrm>
            <a:off x="3315856" y="2596765"/>
            <a:ext cx="2435802" cy="3425344"/>
          </a:xfrm>
          <a:prstGeom prst="frame">
            <a:avLst>
              <a:gd name="adj1" fmla="val 27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0" name="Kruh: dutý 9">
            <a:extLst>
              <a:ext uri="{FF2B5EF4-FFF2-40B4-BE49-F238E27FC236}">
                <a16:creationId xmlns:a16="http://schemas.microsoft.com/office/drawing/2014/main" id="{976AEB82-83C5-4CBE-9CE8-FC47FE6D8CC5}"/>
              </a:ext>
            </a:extLst>
          </p:cNvPr>
          <p:cNvSpPr/>
          <p:nvPr/>
        </p:nvSpPr>
        <p:spPr>
          <a:xfrm>
            <a:off x="3398982" y="3029527"/>
            <a:ext cx="1625600" cy="399473"/>
          </a:xfrm>
          <a:prstGeom prst="donut">
            <a:avLst>
              <a:gd name="adj" fmla="val 1373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98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E1CB424-875B-4973-A4B1-7D764867FA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95325" y="250924"/>
            <a:ext cx="8101013" cy="153888"/>
          </a:xfrm>
        </p:spPr>
        <p:txBody>
          <a:bodyPr/>
          <a:lstStyle/>
          <a:p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AB35A22-7FEA-4000-9184-AD43190E43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747326-1927-48C0-BFA7-B0AFE1C889E4}" type="slidenum">
              <a:rPr lang="cs-CZ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2</a:t>
            </a:fld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id="{9808C884-B00D-4A1A-BAFE-4EF502F941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2419406"/>
              </p:ext>
            </p:extLst>
          </p:nvPr>
        </p:nvGraphicFramePr>
        <p:xfrm>
          <a:off x="695325" y="1844674"/>
          <a:ext cx="10801350" cy="2350136"/>
        </p:xfrm>
        <a:graphic>
          <a:graphicData uri="http://schemas.openxmlformats.org/drawingml/2006/table">
            <a:tbl>
              <a:tblPr>
                <a:tableStyleId>{91EBBBCC-DAD2-459C-BE2E-F6DE35CF9A28}</a:tableStyleId>
              </a:tblPr>
              <a:tblGrid>
                <a:gridCol w="9696562">
                  <a:extLst>
                    <a:ext uri="{9D8B030D-6E8A-4147-A177-3AD203B41FA5}">
                      <a16:colId xmlns:a16="http://schemas.microsoft.com/office/drawing/2014/main" val="307520761"/>
                    </a:ext>
                  </a:extLst>
                </a:gridCol>
                <a:gridCol w="1104788">
                  <a:extLst>
                    <a:ext uri="{9D8B030D-6E8A-4147-A177-3AD203B41FA5}">
                      <a16:colId xmlns:a16="http://schemas.microsoft.com/office/drawing/2014/main" val="1627955469"/>
                    </a:ext>
                  </a:extLst>
                </a:gridCol>
              </a:tblGrid>
              <a:tr h="587534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3000" b="1" dirty="0">
                          <a:solidFill>
                            <a:srgbClr val="282828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1. Úvod a typy nepřímého srovnání</a:t>
                      </a:r>
                    </a:p>
                  </a:txBody>
                  <a:tcPr marL="68580" marR="68580" marT="0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cs-CZ" sz="3000" b="0" dirty="0">
                        <a:solidFill>
                          <a:srgbClr val="282828"/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7426009"/>
                  </a:ext>
                </a:extLst>
              </a:tr>
              <a:tr h="587534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cs-CZ" sz="3000" b="1" dirty="0">
                          <a:solidFill>
                            <a:srgbClr val="282828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2. Propensity score (typy) vs. MAIC</a:t>
                      </a: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cs-CZ" sz="3000" b="0" dirty="0">
                        <a:solidFill>
                          <a:srgbClr val="282828"/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6449217"/>
                  </a:ext>
                </a:extLst>
              </a:tr>
              <a:tr h="587534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cs-CZ" sz="3000" b="1" dirty="0">
                          <a:solidFill>
                            <a:srgbClr val="282828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3. Případová studie </a:t>
                      </a:r>
                      <a:r>
                        <a:rPr lang="cs-CZ" sz="3000" b="1" dirty="0" err="1">
                          <a:solidFill>
                            <a:srgbClr val="282828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regorafenib</a:t>
                      </a:r>
                      <a:endParaRPr lang="cs-CZ" sz="3000" b="1" dirty="0">
                        <a:solidFill>
                          <a:srgbClr val="282828"/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cs-CZ" sz="3000" b="0" dirty="0">
                        <a:solidFill>
                          <a:srgbClr val="282828"/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439999"/>
                  </a:ext>
                </a:extLst>
              </a:tr>
              <a:tr h="587534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cs-CZ" sz="3000" b="1" dirty="0">
                          <a:solidFill>
                            <a:srgbClr val="282828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4. Závěr</a:t>
                      </a: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cs-CZ" sz="3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3309745"/>
                  </a:ext>
                </a:extLst>
              </a:tr>
            </a:tbl>
          </a:graphicData>
        </a:graphic>
      </p:graphicFrame>
      <p:sp>
        <p:nvSpPr>
          <p:cNvPr id="13" name="Nadpis 1">
            <a:extLst>
              <a:ext uri="{FF2B5EF4-FFF2-40B4-BE49-F238E27FC236}">
                <a16:creationId xmlns:a16="http://schemas.microsoft.com/office/drawing/2014/main" id="{5DC38C4E-7EDA-9348-AFCD-87052F252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620713"/>
            <a:ext cx="8101012" cy="911226"/>
          </a:xfrm>
        </p:spPr>
        <p:txBody>
          <a:bodyPr/>
          <a:lstStyle/>
          <a:p>
            <a:pPr>
              <a:lnSpc>
                <a:spcPct val="86000"/>
              </a:lnSpc>
            </a:pPr>
            <a:r>
              <a:rPr lang="cs-CZ" sz="3600" dirty="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Obsah</a:t>
            </a:r>
            <a:endParaRPr lang="cs-CZ" sz="3600" b="0" dirty="0">
              <a:solidFill>
                <a:schemeClr val="tx1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6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1D09DC7-B4BF-4E44-802B-CE9C1DCE3F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FooteR</a:t>
            </a: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6BDB8125-AD59-49A2-9E9C-22829EA47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Jaký vybrat typ vah? A podle čeho? II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C14A544-5D7A-4FD1-908F-B61EE1BE46B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2016" y="1413981"/>
            <a:ext cx="10801350" cy="4824413"/>
          </a:xfrm>
        </p:spPr>
        <p:txBody>
          <a:bodyPr/>
          <a:lstStyle/>
          <a:p>
            <a:r>
              <a:rPr lang="cs-CZ" dirty="0"/>
              <a:t>Analýza jednotlivých vah</a:t>
            </a:r>
          </a:p>
          <a:p>
            <a:r>
              <a:rPr lang="cs-CZ" dirty="0"/>
              <a:t>PSOW má nejrovnoměrněji rozložené váhy (výhody PSOW = váhy mezi 0 a 1)</a:t>
            </a:r>
          </a:p>
          <a:p>
            <a:r>
              <a:rPr lang="cs-CZ" dirty="0"/>
              <a:t>IPW Lepší než PSTW, ale oproti PSOW výrazně zaostávají…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E952F41-4787-40CE-9688-CEDF689082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747326-1927-48C0-BFA7-B0AFE1C889E4}" type="slidenum">
              <a:rPr lang="cs-CZ" smtClean="0"/>
              <a:pPr/>
              <a:t>20</a:t>
            </a:fld>
            <a:endParaRPr lang="cs-CZ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AF8E26CB-2EA6-4784-BFC8-32D589F580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D6B62A8-69F9-4837-AF5F-A595FD576C3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308" y="2850602"/>
            <a:ext cx="6878865" cy="1644905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DE4D3C1D-C264-48BD-8FB3-C7792DF7B99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18" y="3130555"/>
            <a:ext cx="5140325" cy="2209742"/>
          </a:xfrm>
          <a:prstGeom prst="rect">
            <a:avLst/>
          </a:prstGeom>
          <a:ln>
            <a:solidFill>
              <a:srgbClr val="013F8A"/>
            </a:solidFill>
          </a:ln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22FA9EE6-B9D9-4657-8EB4-755849074F3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934" y="4909522"/>
            <a:ext cx="7831066" cy="1962078"/>
          </a:xfrm>
          <a:prstGeom prst="rect">
            <a:avLst/>
          </a:prstGeom>
          <a:ln>
            <a:solidFill>
              <a:srgbClr val="013F8A"/>
            </a:solidFill>
          </a:ln>
        </p:spPr>
      </p:pic>
    </p:spTree>
    <p:extLst>
      <p:ext uri="{BB962C8B-B14F-4D97-AF65-F5344CB8AC3E}">
        <p14:creationId xmlns:p14="http://schemas.microsoft.com/office/powerpoint/2010/main" val="333840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96223B4-2123-4130-BEA4-64F6AF336F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FooteR</a:t>
            </a: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F0CAF3C2-326C-4535-BC35-077EC2CAF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Porovnání křivek přežití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339CCF2-E8D4-4662-B55C-AE4B7E4C559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5325" y="1320801"/>
            <a:ext cx="10801350" cy="4916488"/>
          </a:xfrm>
        </p:spPr>
        <p:txBody>
          <a:bodyPr/>
          <a:lstStyle/>
          <a:p>
            <a:r>
              <a:rPr lang="cs-CZ" sz="2000" dirty="0"/>
              <a:t>PSOW podává „nejkonzervativnější“ výsledky</a:t>
            </a:r>
          </a:p>
          <a:p>
            <a:endParaRPr lang="cs-CZ" sz="2000" dirty="0"/>
          </a:p>
          <a:p>
            <a:r>
              <a:rPr lang="cs-CZ" sz="2000" dirty="0"/>
              <a:t>PSTW je hodně „schodovitá“ </a:t>
            </a:r>
            <a:r>
              <a:rPr lang="cs-CZ" sz="2000" dirty="0">
                <a:sym typeface="Wingdings" panose="05000000000000000000" pitchFamily="2" charset="2"/>
              </a:rPr>
              <a:t> to je dáno charakterem vah a malým ESS</a:t>
            </a:r>
            <a:endParaRPr lang="cs-CZ" sz="2000" dirty="0"/>
          </a:p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D148F71-6FB7-4BA5-AA3B-1AAAAF3B48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747326-1927-48C0-BFA7-B0AFE1C889E4}" type="slidenum">
              <a:rPr lang="cs-CZ" smtClean="0"/>
              <a:pPr/>
              <a:t>21</a:t>
            </a:fld>
            <a:endParaRPr lang="cs-CZ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91D6C775-8C74-43C1-969C-04BA9F6383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1E1D02B-EFE0-4C9D-AC19-BB9F0B146F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116" y="2495189"/>
            <a:ext cx="9201150" cy="4295775"/>
          </a:xfrm>
          <a:prstGeom prst="rect">
            <a:avLst/>
          </a:prstGeom>
        </p:spPr>
      </p:pic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5727A94A-856D-4F0F-989B-96F720489CC4}"/>
              </a:ext>
            </a:extLst>
          </p:cNvPr>
          <p:cNvCxnSpPr/>
          <p:nvPr/>
        </p:nvCxnSpPr>
        <p:spPr>
          <a:xfrm>
            <a:off x="3574473" y="2318327"/>
            <a:ext cx="1995054" cy="20135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51342634-5FF6-46C3-BC48-32310C1A7A20}"/>
              </a:ext>
            </a:extLst>
          </p:cNvPr>
          <p:cNvCxnSpPr>
            <a:cxnSpLocks/>
          </p:cNvCxnSpPr>
          <p:nvPr/>
        </p:nvCxnSpPr>
        <p:spPr>
          <a:xfrm>
            <a:off x="3574473" y="2318327"/>
            <a:ext cx="2974109" cy="22906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17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63DA9A3-08DF-47C5-AFD5-C0B741811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306F8D7-B3C9-47C3-8094-7C8673AF8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7326-1927-48C0-BFA7-B0AFE1C889E4}" type="slidenum">
              <a:rPr lang="cs-CZ" smtClean="0"/>
              <a:pPr/>
              <a:t>22</a:t>
            </a:fld>
            <a:endParaRPr 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0B1E0390-61D3-4F99-96A7-D226FC7F4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</a:t>
            </a:r>
          </a:p>
        </p:txBody>
      </p:sp>
    </p:spTree>
    <p:extLst>
      <p:ext uri="{BB962C8B-B14F-4D97-AF65-F5344CB8AC3E}">
        <p14:creationId xmlns:p14="http://schemas.microsoft.com/office/powerpoint/2010/main" val="182091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C0C4F9F-6F43-45A4-8C55-12754D3F43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FooteR</a:t>
            </a: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302230E7-AAA6-44A2-AB53-C0F965E5D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7A65F70-EF74-4AF1-B882-99186BC09FB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5325" y="1412875"/>
            <a:ext cx="10801350" cy="4824413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cs-CZ" sz="2000" dirty="0"/>
              <a:t>Metody vyvažování (propensity score, MAIC) umožňují nepřímé srovnání významně </a:t>
            </a:r>
            <a:r>
              <a:rPr lang="cs-CZ" sz="2000" b="1" dirty="0"/>
              <a:t>vyšší kvality a vědeckého průkazu než „jednodušší“ nepřímá srovnání (</a:t>
            </a:r>
            <a:r>
              <a:rPr lang="cs-CZ" sz="2000" b="1" dirty="0" err="1"/>
              <a:t>Bucher</a:t>
            </a:r>
            <a:r>
              <a:rPr lang="cs-CZ" sz="2000" b="1" dirty="0"/>
              <a:t>, MTC)</a:t>
            </a:r>
          </a:p>
          <a:p>
            <a:pPr>
              <a:spcBef>
                <a:spcPts val="1800"/>
              </a:spcBef>
            </a:pPr>
            <a:r>
              <a:rPr lang="cs-CZ" sz="2000" dirty="0"/>
              <a:t>Tyto metody berou v potaz </a:t>
            </a:r>
            <a:r>
              <a:rPr lang="cs-CZ" sz="2000" b="1" dirty="0"/>
              <a:t>individuální pacientská data</a:t>
            </a:r>
            <a:r>
              <a:rPr lang="cs-CZ" sz="2000" dirty="0"/>
              <a:t> a pomocí robustních statistických metod očišťují vliv jednotlivých pacientských charakteristik</a:t>
            </a:r>
          </a:p>
          <a:p>
            <a:pPr>
              <a:spcBef>
                <a:spcPts val="1800"/>
              </a:spcBef>
            </a:pPr>
            <a:r>
              <a:rPr lang="cs-CZ" sz="2000" b="1" dirty="0"/>
              <a:t>PSOW může umožnit nepřímé srovnání i v případech relativně malého překryvu populací</a:t>
            </a:r>
          </a:p>
          <a:p>
            <a:pPr>
              <a:spcBef>
                <a:spcPts val="1800"/>
              </a:spcBef>
            </a:pPr>
            <a:r>
              <a:rPr lang="cs-CZ" sz="2000" dirty="0"/>
              <a:t>Proto jsou tyto metody v hierarchii „výše“ než jednodušší metody nepřímého srovnání</a:t>
            </a:r>
          </a:p>
          <a:p>
            <a:pPr>
              <a:spcBef>
                <a:spcPts val="1800"/>
              </a:spcBef>
            </a:pPr>
            <a:r>
              <a:rPr lang="cs-CZ" sz="2000" dirty="0"/>
              <a:t>Existuje několik typů PS vah:</a:t>
            </a:r>
          </a:p>
          <a:p>
            <a:r>
              <a:rPr lang="cs-CZ" sz="2000" dirty="0"/>
              <a:t>	PSTW, PSOW, IPW</a:t>
            </a:r>
          </a:p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0807E18-AC90-463C-BCB7-39B07F0CCA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747326-1927-48C0-BFA7-B0AFE1C889E4}" type="slidenum">
              <a:rPr lang="cs-CZ" smtClean="0"/>
              <a:pPr/>
              <a:t>23</a:t>
            </a:fld>
            <a:endParaRPr lang="cs-CZ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A525E7AA-558F-4870-BAF5-34273D63D6A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0B78F82-DE5E-4123-9033-607C10DC1CA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279439" y="4105592"/>
            <a:ext cx="5759450" cy="267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29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1BD9D06-C451-9645-B3CE-7C91B523A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2916A9-9C61-244A-9AD6-EB729CB02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7326-1927-48C0-BFA7-B0AFE1C889E4}" type="slidenum">
              <a:rPr lang="cs-CZ" smtClean="0"/>
              <a:pPr/>
              <a:t>24</a:t>
            </a:fld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88A6F3-4A09-5E46-A97C-B514B3A489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Institut pro zdravotní ekonomiku </a:t>
            </a:r>
            <a:br>
              <a:rPr lang="cs-CZ" dirty="0"/>
            </a:br>
            <a:r>
              <a:rPr lang="cs-CZ" dirty="0"/>
              <a:t>a technology </a:t>
            </a:r>
            <a:r>
              <a:rPr lang="cs-CZ" dirty="0" err="1"/>
              <a:t>assessment</a:t>
            </a:r>
            <a:r>
              <a:rPr lang="cs-CZ" dirty="0"/>
              <a:t> o.p.s.</a:t>
            </a:r>
          </a:p>
          <a:p>
            <a:pPr>
              <a:spcBef>
                <a:spcPts val="600"/>
              </a:spcBef>
            </a:pPr>
            <a:r>
              <a:rPr lang="cs-CZ" b="0" dirty="0"/>
              <a:t>Václavská 316/12, Praha 2 </a:t>
            </a:r>
            <a:br>
              <a:rPr lang="cs-CZ" b="0" dirty="0"/>
            </a:br>
            <a:r>
              <a:rPr lang="cs-CZ" b="0" dirty="0" err="1"/>
              <a:t>info@iheta.org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217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FEDEE54-893F-DE4B-B0B9-89ADC1A91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7CBF64-7529-F647-BA1D-96C01AE66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7326-1927-48C0-BFA7-B0AFE1C889E4}" type="slidenum">
              <a:rPr lang="cs-CZ" smtClean="0"/>
              <a:t>3</a:t>
            </a:fld>
            <a:endParaRPr lang="cs-CZ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4C6B1D2-BD68-3547-AF37-B06B3931D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Úvod</a:t>
            </a:r>
          </a:p>
        </p:txBody>
      </p:sp>
    </p:spTree>
    <p:extLst>
      <p:ext uri="{BB962C8B-B14F-4D97-AF65-F5344CB8AC3E}">
        <p14:creationId xmlns:p14="http://schemas.microsoft.com/office/powerpoint/2010/main" val="345148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71A3CA-0D24-40E4-9E5A-59A335845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016" y="227254"/>
            <a:ext cx="8101013" cy="897490"/>
          </a:xfrm>
        </p:spPr>
        <p:txBody>
          <a:bodyPr/>
          <a:lstStyle/>
          <a:p>
            <a:r>
              <a:rPr lang="cs-CZ" dirty="0"/>
              <a:t>Nepřímé srovnání: </a:t>
            </a:r>
            <a:r>
              <a:rPr lang="cs-CZ" dirty="0" err="1"/>
              <a:t>Indirect</a:t>
            </a:r>
            <a:r>
              <a:rPr lang="cs-CZ" dirty="0"/>
              <a:t> </a:t>
            </a:r>
            <a:r>
              <a:rPr lang="cs-CZ" dirty="0" err="1"/>
              <a:t>treatment</a:t>
            </a:r>
            <a:r>
              <a:rPr lang="cs-CZ" dirty="0"/>
              <a:t> </a:t>
            </a:r>
            <a:r>
              <a:rPr lang="cs-CZ" dirty="0" err="1"/>
              <a:t>comparison</a:t>
            </a:r>
            <a:r>
              <a:rPr lang="cs-CZ" dirty="0"/>
              <a:t> (ITC)</a:t>
            </a:r>
            <a:endParaRPr lang="en-GB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924D2C0B-BA5D-46C6-BAAE-3C1A4D09F7C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5325" y="1412875"/>
            <a:ext cx="10801350" cy="4824413"/>
          </a:xfrm>
        </p:spPr>
        <p:txBody>
          <a:bodyPr/>
          <a:lstStyle/>
          <a:p>
            <a:r>
              <a:rPr lang="cs-CZ" sz="2400" dirty="0">
                <a:solidFill>
                  <a:srgbClr val="92D050"/>
                </a:solidFill>
              </a:rPr>
              <a:t>ITC</a:t>
            </a:r>
            <a:r>
              <a:rPr lang="cs-CZ" sz="2400" dirty="0"/>
              <a:t> vs. </a:t>
            </a:r>
            <a:r>
              <a:rPr lang="cs-CZ" sz="2400" dirty="0" err="1">
                <a:solidFill>
                  <a:srgbClr val="283E92"/>
                </a:solidFill>
              </a:rPr>
              <a:t>head</a:t>
            </a:r>
            <a:r>
              <a:rPr lang="cs-CZ" sz="2400" dirty="0">
                <a:solidFill>
                  <a:srgbClr val="283E92"/>
                </a:solidFill>
              </a:rPr>
              <a:t>-to-</a:t>
            </a:r>
            <a:r>
              <a:rPr lang="cs-CZ" sz="2400" dirty="0" err="1">
                <a:solidFill>
                  <a:srgbClr val="283E92"/>
                </a:solidFill>
              </a:rPr>
              <a:t>head</a:t>
            </a:r>
            <a:r>
              <a:rPr lang="cs-CZ" sz="2400" dirty="0">
                <a:solidFill>
                  <a:srgbClr val="283E92"/>
                </a:solidFill>
              </a:rPr>
              <a:t> (direct)</a:t>
            </a:r>
          </a:p>
          <a:p>
            <a:endParaRPr lang="cs-CZ" dirty="0">
              <a:solidFill>
                <a:srgbClr val="283E92"/>
              </a:solidFill>
            </a:endParaRPr>
          </a:p>
          <a:p>
            <a:endParaRPr lang="cs-CZ" dirty="0">
              <a:solidFill>
                <a:srgbClr val="283E92"/>
              </a:solidFill>
            </a:endParaRPr>
          </a:p>
          <a:p>
            <a:endParaRPr lang="cs-CZ" dirty="0">
              <a:solidFill>
                <a:srgbClr val="283E92"/>
              </a:solidFill>
            </a:endParaRPr>
          </a:p>
          <a:p>
            <a:endParaRPr lang="cs-CZ" dirty="0">
              <a:solidFill>
                <a:srgbClr val="283E92"/>
              </a:solidFill>
            </a:endParaRPr>
          </a:p>
          <a:p>
            <a:endParaRPr lang="cs-CZ" dirty="0">
              <a:solidFill>
                <a:srgbClr val="283E92"/>
              </a:solidFill>
            </a:endParaRPr>
          </a:p>
          <a:p>
            <a:pPr marL="0" indent="0">
              <a:buNone/>
            </a:pPr>
            <a:r>
              <a:rPr lang="cs-CZ" sz="2400" dirty="0"/>
              <a:t>Nepřímé srovnání má smysl pouze tehdy, pokud by hypotetická randomizovaná klinická studie (RCT) zahrnující obě </a:t>
            </a:r>
            <a:r>
              <a:rPr lang="cs-CZ" sz="2400"/>
              <a:t>alternativy dávala </a:t>
            </a:r>
            <a:r>
              <a:rPr lang="cs-CZ" sz="2400" dirty="0"/>
              <a:t>klinicky smysl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b="1" dirty="0"/>
              <a:t>Nepřímé srovnání umožňuje porovnání intervencí bez existujícího RCT a při absenci přímého srovnání → základ moderní HTA/</a:t>
            </a:r>
            <a:r>
              <a:rPr lang="cs-CZ" sz="2400" b="1" dirty="0" err="1"/>
              <a:t>farmakoekonomie</a:t>
            </a:r>
            <a:endParaRPr lang="en-GB" sz="2400" b="1" dirty="0"/>
          </a:p>
        </p:txBody>
      </p:sp>
      <p:sp>
        <p:nvSpPr>
          <p:cNvPr id="15" name="Zástupný text 14">
            <a:extLst>
              <a:ext uri="{FF2B5EF4-FFF2-40B4-BE49-F238E27FC236}">
                <a16:creationId xmlns:a16="http://schemas.microsoft.com/office/drawing/2014/main" id="{9B6E7F6D-6320-4DBA-8435-2C51DBAD0D4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grpSp>
        <p:nvGrpSpPr>
          <p:cNvPr id="62" name="Skupina 61">
            <a:extLst>
              <a:ext uri="{FF2B5EF4-FFF2-40B4-BE49-F238E27FC236}">
                <a16:creationId xmlns:a16="http://schemas.microsoft.com/office/drawing/2014/main" id="{F34E58F3-CDCD-484E-BA20-02256FBA87BF}"/>
              </a:ext>
            </a:extLst>
          </p:cNvPr>
          <p:cNvGrpSpPr/>
          <p:nvPr/>
        </p:nvGrpSpPr>
        <p:grpSpPr>
          <a:xfrm>
            <a:off x="2870651" y="2087974"/>
            <a:ext cx="1866492" cy="1432008"/>
            <a:chOff x="694998" y="2262821"/>
            <a:chExt cx="2190529" cy="1819586"/>
          </a:xfrm>
        </p:grpSpPr>
        <p:grpSp>
          <p:nvGrpSpPr>
            <p:cNvPr id="8" name="Skupina 7">
              <a:extLst>
                <a:ext uri="{FF2B5EF4-FFF2-40B4-BE49-F238E27FC236}">
                  <a16:creationId xmlns:a16="http://schemas.microsoft.com/office/drawing/2014/main" id="{77512681-7E06-44A8-B1D1-893264D0C165}"/>
                </a:ext>
              </a:extLst>
            </p:cNvPr>
            <p:cNvGrpSpPr/>
            <p:nvPr/>
          </p:nvGrpSpPr>
          <p:grpSpPr>
            <a:xfrm>
              <a:off x="1547664" y="2262821"/>
              <a:ext cx="504056" cy="532009"/>
              <a:chOff x="1403648" y="2276872"/>
              <a:chExt cx="504056" cy="532009"/>
            </a:xfrm>
          </p:grpSpPr>
          <p:sp>
            <p:nvSpPr>
              <p:cNvPr id="6" name="Ovál 5">
                <a:extLst>
                  <a:ext uri="{FF2B5EF4-FFF2-40B4-BE49-F238E27FC236}">
                    <a16:creationId xmlns:a16="http://schemas.microsoft.com/office/drawing/2014/main" id="{9C47ACE8-5190-49C7-B820-043CFAF9145C}"/>
                  </a:ext>
                </a:extLst>
              </p:cNvPr>
              <p:cNvSpPr/>
              <p:nvPr/>
            </p:nvSpPr>
            <p:spPr>
              <a:xfrm>
                <a:off x="1403648" y="2276872"/>
                <a:ext cx="504056" cy="50405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81E1BB63-207C-4719-A2B7-2546C50870B8}"/>
                  </a:ext>
                </a:extLst>
              </p:cNvPr>
              <p:cNvSpPr txBox="1"/>
              <p:nvPr/>
            </p:nvSpPr>
            <p:spPr>
              <a:xfrm>
                <a:off x="1475656" y="2339588"/>
                <a:ext cx="288033" cy="4692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>
                    <a:solidFill>
                      <a:schemeClr val="bg1"/>
                    </a:solidFill>
                  </a:rPr>
                  <a:t>C</a:t>
                </a:r>
                <a:endParaRPr lang="en-GB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" name="Skupina 8">
              <a:extLst>
                <a:ext uri="{FF2B5EF4-FFF2-40B4-BE49-F238E27FC236}">
                  <a16:creationId xmlns:a16="http://schemas.microsoft.com/office/drawing/2014/main" id="{B26180BB-4860-4014-8410-0E8020BED1B7}"/>
                </a:ext>
              </a:extLst>
            </p:cNvPr>
            <p:cNvGrpSpPr/>
            <p:nvPr/>
          </p:nvGrpSpPr>
          <p:grpSpPr>
            <a:xfrm>
              <a:off x="694998" y="3550398"/>
              <a:ext cx="576064" cy="532009"/>
              <a:chOff x="1403648" y="2276872"/>
              <a:chExt cx="576064" cy="532009"/>
            </a:xfrm>
          </p:grpSpPr>
          <p:sp>
            <p:nvSpPr>
              <p:cNvPr id="10" name="Ovál 9">
                <a:extLst>
                  <a:ext uri="{FF2B5EF4-FFF2-40B4-BE49-F238E27FC236}">
                    <a16:creationId xmlns:a16="http://schemas.microsoft.com/office/drawing/2014/main" id="{4A108CE0-99C3-4F72-9700-D06E38368C64}"/>
                  </a:ext>
                </a:extLst>
              </p:cNvPr>
              <p:cNvSpPr/>
              <p:nvPr/>
            </p:nvSpPr>
            <p:spPr>
              <a:xfrm>
                <a:off x="1403648" y="2276872"/>
                <a:ext cx="504056" cy="50405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DFB1EE44-469D-420F-81D4-C1162488A8D1}"/>
                  </a:ext>
                </a:extLst>
              </p:cNvPr>
              <p:cNvSpPr txBox="1"/>
              <p:nvPr/>
            </p:nvSpPr>
            <p:spPr>
              <a:xfrm>
                <a:off x="1475656" y="2339588"/>
                <a:ext cx="504056" cy="4692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>
                    <a:solidFill>
                      <a:schemeClr val="bg1"/>
                    </a:solidFill>
                  </a:rPr>
                  <a:t>A</a:t>
                </a:r>
                <a:endParaRPr lang="en-GB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" name="Skupina 11">
              <a:extLst>
                <a:ext uri="{FF2B5EF4-FFF2-40B4-BE49-F238E27FC236}">
                  <a16:creationId xmlns:a16="http://schemas.microsoft.com/office/drawing/2014/main" id="{9DFD51D2-3531-4DAB-84BB-B4528FE24394}"/>
                </a:ext>
              </a:extLst>
            </p:cNvPr>
            <p:cNvGrpSpPr/>
            <p:nvPr/>
          </p:nvGrpSpPr>
          <p:grpSpPr>
            <a:xfrm>
              <a:off x="2309463" y="3550398"/>
              <a:ext cx="576064" cy="532009"/>
              <a:chOff x="1403648" y="2276872"/>
              <a:chExt cx="576064" cy="532009"/>
            </a:xfrm>
          </p:grpSpPr>
          <p:sp>
            <p:nvSpPr>
              <p:cNvPr id="13" name="Ovál 12">
                <a:extLst>
                  <a:ext uri="{FF2B5EF4-FFF2-40B4-BE49-F238E27FC236}">
                    <a16:creationId xmlns:a16="http://schemas.microsoft.com/office/drawing/2014/main" id="{5414C562-DED2-45BB-B049-3C0B196B8F32}"/>
                  </a:ext>
                </a:extLst>
              </p:cNvPr>
              <p:cNvSpPr/>
              <p:nvPr/>
            </p:nvSpPr>
            <p:spPr>
              <a:xfrm>
                <a:off x="1403648" y="2276872"/>
                <a:ext cx="504056" cy="50405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2EA30441-0CCA-41E1-BA04-2B50A0B5B614}"/>
                  </a:ext>
                </a:extLst>
              </p:cNvPr>
              <p:cNvSpPr txBox="1"/>
              <p:nvPr/>
            </p:nvSpPr>
            <p:spPr>
              <a:xfrm>
                <a:off x="1475656" y="2339588"/>
                <a:ext cx="504056" cy="4692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>
                    <a:solidFill>
                      <a:schemeClr val="bg1"/>
                    </a:solidFill>
                  </a:rPr>
                  <a:t>B</a:t>
                </a:r>
                <a:endParaRPr lang="en-GB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16" name="Přímá spojnice 15">
              <a:extLst>
                <a:ext uri="{FF2B5EF4-FFF2-40B4-BE49-F238E27FC236}">
                  <a16:creationId xmlns:a16="http://schemas.microsoft.com/office/drawing/2014/main" id="{2E4CBC5C-EE1B-4C61-9533-76473CF7BA14}"/>
                </a:ext>
              </a:extLst>
            </p:cNvPr>
            <p:cNvCxnSpPr>
              <a:cxnSpLocks/>
              <a:stCxn id="10" idx="0"/>
              <a:endCxn id="6" idx="2"/>
            </p:cNvCxnSpPr>
            <p:nvPr/>
          </p:nvCxnSpPr>
          <p:spPr>
            <a:xfrm flipV="1">
              <a:off x="947026" y="2514849"/>
              <a:ext cx="600638" cy="103554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římá spojnice 17">
              <a:extLst>
                <a:ext uri="{FF2B5EF4-FFF2-40B4-BE49-F238E27FC236}">
                  <a16:creationId xmlns:a16="http://schemas.microsoft.com/office/drawing/2014/main" id="{3804EDBD-600C-4AFF-B63D-9481FAD349BB}"/>
                </a:ext>
              </a:extLst>
            </p:cNvPr>
            <p:cNvCxnSpPr>
              <a:cxnSpLocks/>
              <a:stCxn id="13" idx="0"/>
              <a:endCxn id="6" idx="6"/>
            </p:cNvCxnSpPr>
            <p:nvPr/>
          </p:nvCxnSpPr>
          <p:spPr>
            <a:xfrm flipH="1" flipV="1">
              <a:off x="2051720" y="2514849"/>
              <a:ext cx="509771" cy="103554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Přímá spojnice 22">
              <a:extLst>
                <a:ext uri="{FF2B5EF4-FFF2-40B4-BE49-F238E27FC236}">
                  <a16:creationId xmlns:a16="http://schemas.microsoft.com/office/drawing/2014/main" id="{ADD0EEFE-CBF3-4241-8154-B6CC92CFDDDE}"/>
                </a:ext>
              </a:extLst>
            </p:cNvPr>
            <p:cNvCxnSpPr>
              <a:cxnSpLocks/>
              <a:endCxn id="13" idx="2"/>
            </p:cNvCxnSpPr>
            <p:nvPr/>
          </p:nvCxnSpPr>
          <p:spPr>
            <a:xfrm>
              <a:off x="1216965" y="3793134"/>
              <a:ext cx="1092498" cy="9292"/>
            </a:xfrm>
            <a:prstGeom prst="line">
              <a:avLst/>
            </a:prstGeom>
            <a:ln w="38100">
              <a:solidFill>
                <a:srgbClr val="92D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Skupina 63">
            <a:extLst>
              <a:ext uri="{FF2B5EF4-FFF2-40B4-BE49-F238E27FC236}">
                <a16:creationId xmlns:a16="http://schemas.microsoft.com/office/drawing/2014/main" id="{C719FFDB-DAE7-44A5-B5C0-FF2897D02120}"/>
              </a:ext>
            </a:extLst>
          </p:cNvPr>
          <p:cNvGrpSpPr/>
          <p:nvPr/>
        </p:nvGrpSpPr>
        <p:grpSpPr>
          <a:xfrm>
            <a:off x="6165727" y="2137331"/>
            <a:ext cx="1920504" cy="1234756"/>
            <a:chOff x="725287" y="4869160"/>
            <a:chExt cx="2190531" cy="1440160"/>
          </a:xfrm>
        </p:grpSpPr>
        <p:cxnSp>
          <p:nvCxnSpPr>
            <p:cNvPr id="40" name="Přímá spojnice 39">
              <a:extLst>
                <a:ext uri="{FF2B5EF4-FFF2-40B4-BE49-F238E27FC236}">
                  <a16:creationId xmlns:a16="http://schemas.microsoft.com/office/drawing/2014/main" id="{B360436C-2095-4BFA-922D-663A3421F4C0}"/>
                </a:ext>
              </a:extLst>
            </p:cNvPr>
            <p:cNvCxnSpPr>
              <a:cxnSpLocks/>
              <a:stCxn id="28" idx="4"/>
            </p:cNvCxnSpPr>
            <p:nvPr/>
          </p:nvCxnSpPr>
          <p:spPr>
            <a:xfrm>
              <a:off x="977315" y="5373216"/>
              <a:ext cx="0" cy="47907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3" name="Skupina 62">
              <a:extLst>
                <a:ext uri="{FF2B5EF4-FFF2-40B4-BE49-F238E27FC236}">
                  <a16:creationId xmlns:a16="http://schemas.microsoft.com/office/drawing/2014/main" id="{A2546D37-D1E5-40D8-9662-02F138F73EE6}"/>
                </a:ext>
              </a:extLst>
            </p:cNvPr>
            <p:cNvGrpSpPr/>
            <p:nvPr/>
          </p:nvGrpSpPr>
          <p:grpSpPr>
            <a:xfrm>
              <a:off x="725287" y="4869160"/>
              <a:ext cx="2190531" cy="1440160"/>
              <a:chOff x="725287" y="4869160"/>
              <a:chExt cx="2190531" cy="1440160"/>
            </a:xfrm>
          </p:grpSpPr>
          <p:cxnSp>
            <p:nvCxnSpPr>
              <p:cNvPr id="44" name="Přímá spojnice 43">
                <a:extLst>
                  <a:ext uri="{FF2B5EF4-FFF2-40B4-BE49-F238E27FC236}">
                    <a16:creationId xmlns:a16="http://schemas.microsoft.com/office/drawing/2014/main" id="{FF38372C-17E4-4DA5-8B02-5C312957415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76781" y="5373216"/>
                <a:ext cx="0" cy="479079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Přímá spojnice 45">
                <a:extLst>
                  <a:ext uri="{FF2B5EF4-FFF2-40B4-BE49-F238E27FC236}">
                    <a16:creationId xmlns:a16="http://schemas.microsoft.com/office/drawing/2014/main" id="{04BA6FD9-A4B4-4198-82D6-73E8FCF7F6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7315" y="5589240"/>
                <a:ext cx="237029" cy="263055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Přímá spojnice 55">
                <a:extLst>
                  <a:ext uri="{FF2B5EF4-FFF2-40B4-BE49-F238E27FC236}">
                    <a16:creationId xmlns:a16="http://schemas.microsoft.com/office/drawing/2014/main" id="{64CB086D-5E3F-4569-83C2-D5E8E05175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91780" y="5373216"/>
                <a:ext cx="0" cy="479079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1" name="Skupina 60">
                <a:extLst>
                  <a:ext uri="{FF2B5EF4-FFF2-40B4-BE49-F238E27FC236}">
                    <a16:creationId xmlns:a16="http://schemas.microsoft.com/office/drawing/2014/main" id="{B13680A3-5F59-4BB0-9D16-F48CA81163C8}"/>
                  </a:ext>
                </a:extLst>
              </p:cNvPr>
              <p:cNvGrpSpPr/>
              <p:nvPr/>
            </p:nvGrpSpPr>
            <p:grpSpPr>
              <a:xfrm>
                <a:off x="725287" y="4869160"/>
                <a:ext cx="2190531" cy="1440160"/>
                <a:chOff x="725287" y="4869160"/>
                <a:chExt cx="2190531" cy="1440160"/>
              </a:xfrm>
            </p:grpSpPr>
            <p:grpSp>
              <p:nvGrpSpPr>
                <p:cNvPr id="27" name="Skupina 26">
                  <a:extLst>
                    <a:ext uri="{FF2B5EF4-FFF2-40B4-BE49-F238E27FC236}">
                      <a16:creationId xmlns:a16="http://schemas.microsoft.com/office/drawing/2014/main" id="{B5E7CDC5-B700-4390-B744-D5D90D12728E}"/>
                    </a:ext>
                  </a:extLst>
                </p:cNvPr>
                <p:cNvGrpSpPr/>
                <p:nvPr/>
              </p:nvGrpSpPr>
              <p:grpSpPr>
                <a:xfrm>
                  <a:off x="725287" y="4869160"/>
                  <a:ext cx="504056" cy="504056"/>
                  <a:chOff x="1403648" y="2276872"/>
                  <a:chExt cx="504056" cy="504056"/>
                </a:xfrm>
              </p:grpSpPr>
              <p:sp>
                <p:nvSpPr>
                  <p:cNvPr id="28" name="Ovál 27">
                    <a:extLst>
                      <a:ext uri="{FF2B5EF4-FFF2-40B4-BE49-F238E27FC236}">
                        <a16:creationId xmlns:a16="http://schemas.microsoft.com/office/drawing/2014/main" id="{00BA4815-2A5E-4475-8691-9A2AE9D87891}"/>
                      </a:ext>
                    </a:extLst>
                  </p:cNvPr>
                  <p:cNvSpPr/>
                  <p:nvPr/>
                </p:nvSpPr>
                <p:spPr>
                  <a:xfrm>
                    <a:off x="1403648" y="2276872"/>
                    <a:ext cx="504056" cy="504056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9" name="TextovéPole 28">
                    <a:extLst>
                      <a:ext uri="{FF2B5EF4-FFF2-40B4-BE49-F238E27FC236}">
                        <a16:creationId xmlns:a16="http://schemas.microsoft.com/office/drawing/2014/main" id="{5BB32459-6510-4AF3-95BD-80EF016E542F}"/>
                      </a:ext>
                    </a:extLst>
                  </p:cNvPr>
                  <p:cNvSpPr txBox="1"/>
                  <p:nvPr/>
                </p:nvSpPr>
                <p:spPr>
                  <a:xfrm>
                    <a:off x="1475656" y="2339588"/>
                    <a:ext cx="367785" cy="43077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cs-CZ" dirty="0">
                        <a:solidFill>
                          <a:schemeClr val="bg1"/>
                        </a:solidFill>
                      </a:rPr>
                      <a:t>A</a:t>
                    </a:r>
                    <a:endParaRPr lang="en-GB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30" name="Skupina 29">
                  <a:extLst>
                    <a:ext uri="{FF2B5EF4-FFF2-40B4-BE49-F238E27FC236}">
                      <a16:creationId xmlns:a16="http://schemas.microsoft.com/office/drawing/2014/main" id="{286DA435-B47E-473B-A4E6-69BD4AD42151}"/>
                    </a:ext>
                  </a:extLst>
                </p:cNvPr>
                <p:cNvGrpSpPr/>
                <p:nvPr/>
              </p:nvGrpSpPr>
              <p:grpSpPr>
                <a:xfrm>
                  <a:off x="2339752" y="4869160"/>
                  <a:ext cx="576066" cy="504056"/>
                  <a:chOff x="1403648" y="2276872"/>
                  <a:chExt cx="576066" cy="504056"/>
                </a:xfrm>
              </p:grpSpPr>
              <p:sp>
                <p:nvSpPr>
                  <p:cNvPr id="31" name="Ovál 30">
                    <a:extLst>
                      <a:ext uri="{FF2B5EF4-FFF2-40B4-BE49-F238E27FC236}">
                        <a16:creationId xmlns:a16="http://schemas.microsoft.com/office/drawing/2014/main" id="{2D5C9AAF-DAFF-4B30-B2A4-4BC365A993AF}"/>
                      </a:ext>
                    </a:extLst>
                  </p:cNvPr>
                  <p:cNvSpPr/>
                  <p:nvPr/>
                </p:nvSpPr>
                <p:spPr>
                  <a:xfrm>
                    <a:off x="1403648" y="2276872"/>
                    <a:ext cx="504056" cy="504056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2" name="TextovéPole 31">
                    <a:extLst>
                      <a:ext uri="{FF2B5EF4-FFF2-40B4-BE49-F238E27FC236}">
                        <a16:creationId xmlns:a16="http://schemas.microsoft.com/office/drawing/2014/main" id="{1654D790-0E35-43D3-8AD6-8E780FD22A84}"/>
                      </a:ext>
                    </a:extLst>
                  </p:cNvPr>
                  <p:cNvSpPr txBox="1"/>
                  <p:nvPr/>
                </p:nvSpPr>
                <p:spPr>
                  <a:xfrm>
                    <a:off x="1475657" y="2339588"/>
                    <a:ext cx="504057" cy="43077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cs-CZ" dirty="0">
                        <a:solidFill>
                          <a:schemeClr val="bg1"/>
                        </a:solidFill>
                      </a:rPr>
                      <a:t>B</a:t>
                    </a:r>
                    <a:endParaRPr lang="en-GB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cxnSp>
              <p:nvCxnSpPr>
                <p:cNvPr id="34" name="Přímá spojnice 33">
                  <a:extLst>
                    <a:ext uri="{FF2B5EF4-FFF2-40B4-BE49-F238E27FC236}">
                      <a16:creationId xmlns:a16="http://schemas.microsoft.com/office/drawing/2014/main" id="{C65926BC-8DBA-468A-BC75-D4E0020E6D62}"/>
                    </a:ext>
                  </a:extLst>
                </p:cNvPr>
                <p:cNvCxnSpPr>
                  <a:cxnSpLocks/>
                  <a:stCxn id="28" idx="6"/>
                  <a:endCxn id="31" idx="2"/>
                </p:cNvCxnSpPr>
                <p:nvPr/>
              </p:nvCxnSpPr>
              <p:spPr>
                <a:xfrm>
                  <a:off x="1229343" y="5121188"/>
                  <a:ext cx="1110409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Přímá spojnice 44">
                  <a:extLst>
                    <a:ext uri="{FF2B5EF4-FFF2-40B4-BE49-F238E27FC236}">
                      <a16:creationId xmlns:a16="http://schemas.microsoft.com/office/drawing/2014/main" id="{25D7E49A-148D-4BCF-A24F-501C29257E5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67006" y="5589240"/>
                  <a:ext cx="210309" cy="24117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Přímá spojnice 46">
                  <a:extLst>
                    <a:ext uri="{FF2B5EF4-FFF2-40B4-BE49-F238E27FC236}">
                      <a16:creationId xmlns:a16="http://schemas.microsoft.com/office/drawing/2014/main" id="{7E0964CB-9C55-478B-9CEE-0F86A6B2A1B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67006" y="5852295"/>
                  <a:ext cx="210309" cy="457025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Přímá spojnice 47">
                  <a:extLst>
                    <a:ext uri="{FF2B5EF4-FFF2-40B4-BE49-F238E27FC236}">
                      <a16:creationId xmlns:a16="http://schemas.microsoft.com/office/drawing/2014/main" id="{3612A6AD-5BE1-4910-899E-A9F02E3809F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77315" y="5852295"/>
                  <a:ext cx="252028" cy="457025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Přímá spojnice 56">
                  <a:extLst>
                    <a:ext uri="{FF2B5EF4-FFF2-40B4-BE49-F238E27FC236}">
                      <a16:creationId xmlns:a16="http://schemas.microsoft.com/office/drawing/2014/main" id="{BEBFF4D3-1C91-4EC2-97FE-81FF33B86F9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381471" y="5589240"/>
                  <a:ext cx="210309" cy="24117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Přímá spojnice 57">
                  <a:extLst>
                    <a:ext uri="{FF2B5EF4-FFF2-40B4-BE49-F238E27FC236}">
                      <a16:creationId xmlns:a16="http://schemas.microsoft.com/office/drawing/2014/main" id="{13B67140-118A-42F7-9028-0AE09B48E99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91780" y="5589240"/>
                  <a:ext cx="237029" cy="263055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Přímá spojnice 58">
                  <a:extLst>
                    <a:ext uri="{FF2B5EF4-FFF2-40B4-BE49-F238E27FC236}">
                      <a16:creationId xmlns:a16="http://schemas.microsoft.com/office/drawing/2014/main" id="{A5D6BF2C-B3F4-4CE9-9B75-2F2B421A629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381471" y="5852295"/>
                  <a:ext cx="210309" cy="457025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Přímá spojnice 59">
                  <a:extLst>
                    <a:ext uri="{FF2B5EF4-FFF2-40B4-BE49-F238E27FC236}">
                      <a16:creationId xmlns:a16="http://schemas.microsoft.com/office/drawing/2014/main" id="{7BED0612-4D05-4D89-A193-A8160BB906D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91780" y="5852295"/>
                  <a:ext cx="252028" cy="457025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31058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948AC36-ADDD-452A-A131-EE2B71F258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6ACF291-C0D5-470D-A2B7-14DB0AE97B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747326-1927-48C0-BFA7-B0AFE1C889E4}" type="slidenum">
              <a:rPr lang="cs-CZ" smtClean="0"/>
              <a:pPr/>
              <a:t>5</a:t>
            </a:fld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AA61CF5-E4F7-4EC4-86A1-288DC0DA2E9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cs-CZ" sz="2100" b="1" u="sng" dirty="0"/>
              <a:t>Sumární výsledky RCT</a:t>
            </a:r>
          </a:p>
          <a:p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Naivní ITC (</a:t>
            </a:r>
            <a:r>
              <a:rPr lang="cs-CZ" strike="dblStrike" dirty="0"/>
              <a:t>nikdy nedělat, zkreslené</a:t>
            </a:r>
            <a:r>
              <a:rPr lang="cs-CZ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Adjustované ITC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err="1"/>
              <a:t>Bucherova</a:t>
            </a:r>
            <a:r>
              <a:rPr lang="cs-CZ" dirty="0"/>
              <a:t> metoda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err="1"/>
              <a:t>Mixed</a:t>
            </a:r>
            <a:r>
              <a:rPr lang="cs-CZ" dirty="0"/>
              <a:t> </a:t>
            </a:r>
            <a:r>
              <a:rPr lang="cs-CZ" dirty="0" err="1"/>
              <a:t>treatment</a:t>
            </a:r>
            <a:r>
              <a:rPr lang="cs-CZ" dirty="0"/>
              <a:t> </a:t>
            </a:r>
            <a:r>
              <a:rPr lang="cs-CZ" dirty="0" err="1"/>
              <a:t>comparison</a:t>
            </a:r>
            <a:r>
              <a:rPr lang="cs-CZ" dirty="0"/>
              <a:t> (MTC)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Síťová meta-analýza (network meta-analysis (NMA)) = &gt;2 studie v síti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FB9BE39-8E1A-4596-91C3-86AE2DD722B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sz="2100" b="1" u="sng" dirty="0"/>
              <a:t>Individuální pacientská data (IPD) RCT</a:t>
            </a:r>
          </a:p>
          <a:p>
            <a:endParaRPr lang="cs-CZ" b="1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IPD z jednoho ramena</a:t>
            </a:r>
          </a:p>
          <a:p>
            <a:pPr marL="1143000" lvl="1"/>
            <a:r>
              <a:rPr lang="cs-CZ" dirty="0" err="1"/>
              <a:t>Matching</a:t>
            </a:r>
            <a:r>
              <a:rPr lang="cs-CZ" dirty="0"/>
              <a:t> </a:t>
            </a:r>
            <a:r>
              <a:rPr lang="cs-CZ" dirty="0" err="1"/>
              <a:t>adjusted</a:t>
            </a:r>
            <a:r>
              <a:rPr lang="cs-CZ" dirty="0"/>
              <a:t> </a:t>
            </a:r>
            <a:r>
              <a:rPr lang="cs-CZ" dirty="0" err="1"/>
              <a:t>indirect</a:t>
            </a:r>
            <a:r>
              <a:rPr lang="cs-CZ" dirty="0"/>
              <a:t> </a:t>
            </a:r>
            <a:r>
              <a:rPr lang="cs-CZ" dirty="0" err="1"/>
              <a:t>comparison</a:t>
            </a:r>
            <a:r>
              <a:rPr lang="cs-CZ" dirty="0"/>
              <a:t> (MAIC)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IPD z obou ramen</a:t>
            </a:r>
          </a:p>
          <a:p>
            <a:pPr marL="1143000" lvl="1"/>
            <a:r>
              <a:rPr lang="cs-CZ" dirty="0"/>
              <a:t>Propensity score </a:t>
            </a:r>
            <a:r>
              <a:rPr lang="cs-CZ" dirty="0" err="1"/>
              <a:t>matching</a:t>
            </a:r>
            <a:r>
              <a:rPr lang="cs-CZ" dirty="0"/>
              <a:t> (nutný „</a:t>
            </a:r>
            <a:r>
              <a:rPr lang="cs-CZ" dirty="0" err="1"/>
              <a:t>match</a:t>
            </a:r>
            <a:r>
              <a:rPr lang="cs-CZ" dirty="0"/>
              <a:t>“ = přibližně přesná shoda pacienta, v určitém rozmezí)</a:t>
            </a:r>
          </a:p>
          <a:p>
            <a:pPr marL="1143000" lvl="1"/>
            <a:r>
              <a:rPr lang="cs-CZ" dirty="0"/>
              <a:t>Propensity score weighting (není nutný „</a:t>
            </a:r>
            <a:r>
              <a:rPr lang="cs-CZ" dirty="0" err="1"/>
              <a:t>match</a:t>
            </a:r>
            <a:r>
              <a:rPr lang="cs-CZ" dirty="0"/>
              <a:t>“, ale pacienti se váží („dělí“ nebo </a:t>
            </a:r>
            <a:r>
              <a:rPr lang="cs-CZ"/>
              <a:t>„klonují“) </a:t>
            </a:r>
            <a:r>
              <a:rPr lang="cs-CZ" dirty="0"/>
              <a:t>dle </a:t>
            </a:r>
            <a:r>
              <a:rPr lang="cs-CZ"/>
              <a:t>svých charakteristik)</a:t>
            </a:r>
            <a:endParaRPr lang="cs-CZ" dirty="0"/>
          </a:p>
          <a:p>
            <a:pPr marL="1143000" lvl="1"/>
            <a:endParaRPr lang="cs-CZ" dirty="0"/>
          </a:p>
          <a:p>
            <a:pPr marL="1143000" lvl="1"/>
            <a:endParaRPr 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E18B5A1F-6BED-4A44-8C3E-167A1BC1F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nepřímého srovnání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2509E8A3-AEAE-457C-A594-E508A838BC8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735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BFDD57-DABF-4CCD-A963-2282809B6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nepřímé srovnání?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6128DFA-8DBA-4050-B6AE-7664B8C9E0C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cs-CZ" dirty="0"/>
              <a:t>Přímé srovnání – v randomizované studii, máme ramena standard </a:t>
            </a:r>
            <a:r>
              <a:rPr lang="cs-CZ" dirty="0" err="1"/>
              <a:t>of</a:t>
            </a:r>
            <a:r>
              <a:rPr lang="cs-CZ" dirty="0"/>
              <a:t> care (</a:t>
            </a:r>
            <a:r>
              <a:rPr lang="cs-CZ" dirty="0" err="1"/>
              <a:t>SoC</a:t>
            </a:r>
            <a:r>
              <a:rPr lang="cs-CZ" dirty="0"/>
              <a:t>) a LÉK, testujeme, zda je LÉK významně lepší než </a:t>
            </a:r>
            <a:r>
              <a:rPr lang="cs-CZ" dirty="0" err="1"/>
              <a:t>SoC</a:t>
            </a:r>
            <a:endParaRPr lang="cs-CZ" dirty="0"/>
          </a:p>
          <a:p>
            <a:endParaRPr lang="cs-CZ" dirty="0"/>
          </a:p>
          <a:p>
            <a:r>
              <a:rPr lang="cs-CZ" dirty="0"/>
              <a:t>Studie trvá 5 let: do hry ale přišel nový konkurent, byl schválen v průběhu naší studie</a:t>
            </a:r>
          </a:p>
          <a:p>
            <a:endParaRPr lang="cs-CZ" dirty="0"/>
          </a:p>
          <a:p>
            <a:r>
              <a:rPr lang="cs-CZ" dirty="0"/>
              <a:t>HTA agentura vyžaduje srovnání s tímto konkurentem, který převálcoval </a:t>
            </a:r>
            <a:r>
              <a:rPr lang="cs-CZ" dirty="0" err="1"/>
              <a:t>SoC</a:t>
            </a:r>
            <a:endParaRPr lang="cs-CZ" dirty="0"/>
          </a:p>
          <a:p>
            <a:endParaRPr lang="cs-CZ" dirty="0"/>
          </a:p>
          <a:p>
            <a:r>
              <a:rPr lang="cs-CZ" dirty="0"/>
              <a:t>Jak to udělat? Nová studie? Dalších 5 let? Co když se to stane znova? </a:t>
            </a:r>
          </a:p>
          <a:p>
            <a:endParaRPr lang="cs-CZ" dirty="0"/>
          </a:p>
          <a:p>
            <a:r>
              <a:rPr lang="cs-CZ" b="1" dirty="0"/>
              <a:t>Řešení: srovnáme rameno LÉK z naší studie s aktivním ramenem ze studie konkurenta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E3D2CD6-7B06-4AD8-8DD8-066A3E7567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12C4B37-C701-4938-9ABA-C35D11008B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200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A892E7-398B-4D60-87E1-A152EE1D6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potřebujeme nějaké metody?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35AA25-65EA-4730-9B71-C9462AF35F8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/>
              <a:t>Naivní srovnání – jsme lepší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A422CC6-63BE-4F91-83D7-6867B62EC0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73A5AA0B-A03D-4C75-902A-583B4C61C44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E84DFBE-DE35-4393-8EEC-6D62CF0F1D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226" y="2051128"/>
            <a:ext cx="6403018" cy="3744416"/>
          </a:xfrm>
          <a:prstGeom prst="rect">
            <a:avLst/>
          </a:prstGeom>
        </p:spPr>
      </p:pic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7804C020-730F-46A6-894A-40E1F7652646}"/>
              </a:ext>
            </a:extLst>
          </p:cNvPr>
          <p:cNvCxnSpPr/>
          <p:nvPr/>
        </p:nvCxnSpPr>
        <p:spPr>
          <a:xfrm flipH="1">
            <a:off x="6096000" y="2564904"/>
            <a:ext cx="216024" cy="720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232A705F-AF59-4DEA-A60B-1BFE67050C8A}"/>
              </a:ext>
            </a:extLst>
          </p:cNvPr>
          <p:cNvCxnSpPr/>
          <p:nvPr/>
        </p:nvCxnSpPr>
        <p:spPr>
          <a:xfrm flipH="1" flipV="1">
            <a:off x="6600056" y="4437112"/>
            <a:ext cx="288032" cy="432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7D5785D0-A801-4A9D-9B00-B51E7704BDAF}"/>
              </a:ext>
            </a:extLst>
          </p:cNvPr>
          <p:cNvSpPr txBox="1"/>
          <p:nvPr/>
        </p:nvSpPr>
        <p:spPr>
          <a:xfrm>
            <a:off x="6230137" y="227222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LÉK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5BA4F361-83BD-4F27-B16F-B3C7CE8AA5C4}"/>
              </a:ext>
            </a:extLst>
          </p:cNvPr>
          <p:cNvSpPr txBox="1"/>
          <p:nvPr/>
        </p:nvSpPr>
        <p:spPr>
          <a:xfrm>
            <a:off x="6793034" y="4785897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Konkurence</a:t>
            </a:r>
          </a:p>
        </p:txBody>
      </p:sp>
    </p:spTree>
    <p:extLst>
      <p:ext uri="{BB962C8B-B14F-4D97-AF65-F5344CB8AC3E}">
        <p14:creationId xmlns:p14="http://schemas.microsoft.com/office/powerpoint/2010/main" val="227626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A892E7-398B-4D60-87E1-A152EE1D6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potřebujeme nějaké metody?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35AA25-65EA-4730-9B71-C9462AF35F8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/>
              <a:t>Ale – co se nám to pokazilo?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A422CC6-63BE-4F91-83D7-6867B62EC0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483B1BC-2AAE-4B50-83FB-793E241565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EEF62FA-34E0-4EFB-ACAB-4CA724F7FD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738" t="6636" r="92" b="23482"/>
          <a:stretch/>
        </p:blipFill>
        <p:spPr>
          <a:xfrm>
            <a:off x="2495600" y="1783987"/>
            <a:ext cx="6652276" cy="4032448"/>
          </a:xfrm>
          <a:prstGeom prst="rect">
            <a:avLst/>
          </a:prstGeom>
        </p:spPr>
      </p:pic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821EF563-10F7-49D2-9781-57D947856A08}"/>
              </a:ext>
            </a:extLst>
          </p:cNvPr>
          <p:cNvCxnSpPr/>
          <p:nvPr/>
        </p:nvCxnSpPr>
        <p:spPr>
          <a:xfrm flipH="1">
            <a:off x="6240016" y="2636912"/>
            <a:ext cx="288032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9EF9233F-19C2-49CC-9ADD-ECEBCF102671}"/>
              </a:ext>
            </a:extLst>
          </p:cNvPr>
          <p:cNvCxnSpPr/>
          <p:nvPr/>
        </p:nvCxnSpPr>
        <p:spPr>
          <a:xfrm flipH="1">
            <a:off x="4727848" y="1783988"/>
            <a:ext cx="216024" cy="13569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3DDAAE26-8F6B-4651-87ED-3539A9BB495E}"/>
              </a:ext>
            </a:extLst>
          </p:cNvPr>
          <p:cNvCxnSpPr/>
          <p:nvPr/>
        </p:nvCxnSpPr>
        <p:spPr>
          <a:xfrm flipH="1" flipV="1">
            <a:off x="6528048" y="4293096"/>
            <a:ext cx="144016" cy="648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3599153D-8FD1-46CC-840E-5145CC5F49D0}"/>
              </a:ext>
            </a:extLst>
          </p:cNvPr>
          <p:cNvSpPr txBox="1"/>
          <p:nvPr/>
        </p:nvSpPr>
        <p:spPr>
          <a:xfrm>
            <a:off x="6417777" y="2300873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LÉK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6285E48C-FB78-47EA-9916-37C4027E0422}"/>
              </a:ext>
            </a:extLst>
          </p:cNvPr>
          <p:cNvSpPr txBox="1"/>
          <p:nvPr/>
        </p:nvSpPr>
        <p:spPr>
          <a:xfrm>
            <a:off x="6600056" y="4830839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Konkurence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0FB043E5-B186-430C-A5C3-FFBC21178985}"/>
              </a:ext>
            </a:extLst>
          </p:cNvPr>
          <p:cNvSpPr txBox="1"/>
          <p:nvPr/>
        </p:nvSpPr>
        <p:spPr>
          <a:xfrm>
            <a:off x="4885634" y="1496896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SoC</a:t>
            </a:r>
            <a:r>
              <a:rPr lang="cs-CZ" dirty="0"/>
              <a:t> rameno z naší studie</a:t>
            </a:r>
          </a:p>
        </p:txBody>
      </p:sp>
    </p:spTree>
    <p:extLst>
      <p:ext uri="{BB962C8B-B14F-4D97-AF65-F5344CB8AC3E}">
        <p14:creationId xmlns:p14="http://schemas.microsoft.com/office/powerpoint/2010/main" val="196122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3713484-3E04-4CA4-B102-C5EB27130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C639407-D46A-40E5-802A-4869A9BD2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7326-1927-48C0-BFA7-B0AFE1C889E4}" type="slidenum">
              <a:rPr lang="cs-CZ" smtClean="0"/>
              <a:pPr/>
              <a:t>9</a:t>
            </a:fld>
            <a:endParaRPr 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82DE955-1778-459B-BA48-DC046EBCC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7" y="4945790"/>
            <a:ext cx="10801348" cy="1291498"/>
          </a:xfrm>
        </p:spPr>
        <p:txBody>
          <a:bodyPr/>
          <a:lstStyle/>
          <a:p>
            <a:r>
              <a:rPr lang="cs-CZ" dirty="0">
                <a:ea typeface="Tahoma" panose="020B0604030504040204" pitchFamily="34" charset="0"/>
              </a:rPr>
              <a:t>Propensity score (PS) a </a:t>
            </a:r>
            <a:r>
              <a:rPr lang="cs-CZ" dirty="0" err="1">
                <a:ea typeface="Tahoma" panose="020B0604030504040204" pitchFamily="34" charset="0"/>
              </a:rPr>
              <a:t>Matching</a:t>
            </a:r>
            <a:r>
              <a:rPr lang="cs-CZ" dirty="0">
                <a:ea typeface="Tahoma" panose="020B0604030504040204" pitchFamily="34" charset="0"/>
              </a:rPr>
              <a:t> </a:t>
            </a:r>
            <a:r>
              <a:rPr lang="cs-CZ" dirty="0" err="1">
                <a:ea typeface="Tahoma" panose="020B0604030504040204" pitchFamily="34" charset="0"/>
              </a:rPr>
              <a:t>adjusted</a:t>
            </a:r>
            <a:r>
              <a:rPr lang="cs-CZ" dirty="0">
                <a:ea typeface="Tahoma" panose="020B0604030504040204" pitchFamily="34" charset="0"/>
              </a:rPr>
              <a:t> </a:t>
            </a:r>
            <a:r>
              <a:rPr lang="cs-CZ" dirty="0" err="1">
                <a:ea typeface="Tahoma" panose="020B0604030504040204" pitchFamily="34" charset="0"/>
              </a:rPr>
              <a:t>indirect</a:t>
            </a:r>
            <a:r>
              <a:rPr lang="cs-CZ" dirty="0">
                <a:ea typeface="Tahoma" panose="020B0604030504040204" pitchFamily="34" charset="0"/>
              </a:rPr>
              <a:t> </a:t>
            </a:r>
            <a:r>
              <a:rPr lang="cs-CZ" dirty="0" err="1">
                <a:ea typeface="Tahoma" panose="020B0604030504040204" pitchFamily="34" charset="0"/>
              </a:rPr>
              <a:t>comparison</a:t>
            </a:r>
            <a:r>
              <a:rPr lang="cs-CZ" dirty="0">
                <a:ea typeface="Tahoma" panose="020B0604030504040204" pitchFamily="34" charset="0"/>
              </a:rPr>
              <a:t> (MAIC)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535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iHETA Motiv">
  <a:themeElements>
    <a:clrScheme name="Paleta iHETA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003F8A"/>
      </a:accent1>
      <a:accent2>
        <a:srgbClr val="7CB341"/>
      </a:accent2>
      <a:accent3>
        <a:srgbClr val="FFC928"/>
      </a:accent3>
      <a:accent4>
        <a:srgbClr val="7F8FA9"/>
      </a:accent4>
      <a:accent5>
        <a:srgbClr val="AFB1B0"/>
      </a:accent5>
      <a:accent6>
        <a:srgbClr val="C00000"/>
      </a:accent6>
      <a:hlink>
        <a:srgbClr val="242852"/>
      </a:hlink>
      <a:folHlink>
        <a:srgbClr val="4A66AC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28657</TotalTime>
  <Words>980</Words>
  <Application>Microsoft Office PowerPoint</Application>
  <PresentationFormat>Širokoúhlá obrazovka</PresentationFormat>
  <Paragraphs>194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8" baseType="lpstr">
      <vt:lpstr>Arial</vt:lpstr>
      <vt:lpstr>Calibri</vt:lpstr>
      <vt:lpstr>Segoe UI</vt:lpstr>
      <vt:lpstr>iHETA Motiv</vt:lpstr>
      <vt:lpstr>Využití propensity score pro zdravotně ekonomické modelování</vt:lpstr>
      <vt:lpstr>Obsah</vt:lpstr>
      <vt:lpstr>Úvod</vt:lpstr>
      <vt:lpstr>Nepřímé srovnání: Indirect treatment comparison (ITC)</vt:lpstr>
      <vt:lpstr>Typy nepřímého srovnání</vt:lpstr>
      <vt:lpstr>Co je nepřímé srovnání?</vt:lpstr>
      <vt:lpstr>Proč potřebujeme nějaké metody?</vt:lpstr>
      <vt:lpstr>Proč potřebujeme nějaké metody?</vt:lpstr>
      <vt:lpstr>Propensity score (PS) a Matching adjusted indirect comparison (MAIC)</vt:lpstr>
      <vt:lpstr>Vyrovnávání charakteristik</vt:lpstr>
      <vt:lpstr>Odstraníme vážením bias?</vt:lpstr>
      <vt:lpstr>Propensity score vs. MAIC</vt:lpstr>
      <vt:lpstr>Propensity score detailně</vt:lpstr>
      <vt:lpstr>Balancing weights</vt:lpstr>
      <vt:lpstr>Případová studie překryvných vah (propensity score with overlap weights, PSOW): regorafenib</vt:lpstr>
      <vt:lpstr>Úvod</vt:lpstr>
      <vt:lpstr>Porovnání charakteristik pacientů</vt:lpstr>
      <vt:lpstr>Příklad balancing weights</vt:lpstr>
      <vt:lpstr>Jaký vybrat typ vah? A podle čeho?</vt:lpstr>
      <vt:lpstr>Jaký vybrat typ vah? A podle čeho? II</vt:lpstr>
      <vt:lpstr>Porovnání křivek přežití</vt:lpstr>
      <vt:lpstr>Závěr</vt:lpstr>
      <vt:lpstr>Závěr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Mandelíková Michaela</dc:creator>
  <cp:lastModifiedBy>Mlčoch Tomáš</cp:lastModifiedBy>
  <cp:revision>269</cp:revision>
  <dcterms:created xsi:type="dcterms:W3CDTF">2017-10-25T13:16:00Z</dcterms:created>
  <dcterms:modified xsi:type="dcterms:W3CDTF">2020-06-03T08:03:47Z</dcterms:modified>
</cp:coreProperties>
</file>