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60" r:id="rId3"/>
    <p:sldId id="469" r:id="rId4"/>
    <p:sldId id="489" r:id="rId5"/>
    <p:sldId id="468" r:id="rId6"/>
    <p:sldId id="458" r:id="rId7"/>
    <p:sldId id="484" r:id="rId8"/>
    <p:sldId id="490" r:id="rId9"/>
    <p:sldId id="471" r:id="rId10"/>
    <p:sldId id="488" r:id="rId11"/>
    <p:sldId id="486" r:id="rId12"/>
    <p:sldId id="4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delíková Michaela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83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/>
    <p:restoredTop sz="99531" autoAdjust="0"/>
  </p:normalViewPr>
  <p:slideViewPr>
    <p:cSldViewPr>
      <p:cViewPr varScale="1">
        <p:scale>
          <a:sx n="101" d="100"/>
          <a:sy n="101" d="100"/>
        </p:scale>
        <p:origin x="120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78"/>
    </p:cViewPr>
  </p:sorterViewPr>
  <p:notesViewPr>
    <p:cSldViewPr>
      <p:cViewPr varScale="1">
        <p:scale>
          <a:sx n="86" d="100"/>
          <a:sy n="86" d="100"/>
        </p:scale>
        <p:origin x="31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FB13-830E-44FB-84FE-1905B19CDE0B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Institut pro zdravotní ekonomiku a technology assessment o.p.s.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D390-E8EB-4217-9C84-066FF379D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957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ABCF8-97BA-423B-BB18-EE8132E527C8}" type="datetimeFigureOut">
              <a:rPr lang="cs-CZ" smtClean="0"/>
              <a:t>03.06.2020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Institut pro zdravotní ekonomiku a technology assessment o.p.s.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D40D-9263-46C0-AD6A-AC388C2D0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361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73444"/>
            <a:ext cx="7772400" cy="1609394"/>
          </a:xfrm>
          <a:solidFill>
            <a:srgbClr val="283E92"/>
          </a:solidFill>
        </p:spPr>
        <p:txBody>
          <a:bodyPr/>
          <a:lstStyle>
            <a:lvl1pPr algn="ctr">
              <a:defRPr sz="4400" b="1" cap="sm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172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323528" y="692696"/>
            <a:ext cx="84249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7452320" y="5921544"/>
            <a:ext cx="1584176" cy="836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77944"/>
            <a:ext cx="3447114" cy="1087200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>
            <a:off x="467544" y="6309320"/>
            <a:ext cx="504056" cy="448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3E9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41565"/>
            <a:ext cx="8136904" cy="5235844"/>
          </a:xfrm>
          <a:ln w="28575"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496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- vodorov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199" y="3717032"/>
            <a:ext cx="8147247" cy="263931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005705"/>
            <a:ext cx="8147246" cy="2544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4510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952" y="4478908"/>
            <a:ext cx="7772400" cy="1362075"/>
          </a:xfrm>
        </p:spPr>
        <p:txBody>
          <a:bodyPr anchor="t"/>
          <a:lstStyle>
            <a:lvl1pPr algn="ctr">
              <a:defRPr sz="2400" b="0" i="0" cap="none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496943" cy="1500187"/>
          </a:xfrm>
          <a:solidFill>
            <a:srgbClr val="283E9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 cap="small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915816" y="6453336"/>
            <a:ext cx="2133600" cy="26813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323528" y="692696"/>
            <a:ext cx="83159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467544" y="6453336"/>
            <a:ext cx="432048" cy="26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02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- svis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098" y="260926"/>
            <a:ext cx="8147248" cy="359761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2176" y="980728"/>
            <a:ext cx="4073624" cy="532859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8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3921224" cy="532859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8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12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7259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778670"/>
            <a:ext cx="4040188" cy="45306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 err="1"/>
              <a:t>Dfkaldfda</a:t>
            </a:r>
            <a:r>
              <a:rPr lang="cs-CZ" dirty="0"/>
              <a:t> </a:t>
            </a:r>
          </a:p>
          <a:p>
            <a:pPr lvl="2"/>
            <a:r>
              <a:rPr lang="cs-CZ" dirty="0" err="1"/>
              <a:t>ddfdad</a:t>
            </a:r>
            <a:endParaRPr lang="cs-CZ" dirty="0"/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97697" y="980728"/>
            <a:ext cx="4041775" cy="7259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78668"/>
            <a:ext cx="4041775" cy="45306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24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401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547" y="980728"/>
            <a:ext cx="3008313" cy="792088"/>
          </a:xfrm>
        </p:spPr>
        <p:txBody>
          <a:bodyPr anchor="b"/>
          <a:lstStyle>
            <a:lvl1pPr algn="l">
              <a:defRPr sz="2000" b="1"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659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47248" cy="562075"/>
          </a:xfrm>
          <a:prstGeom prst="rect">
            <a:avLst/>
          </a:prstGeom>
          <a:noFill/>
          <a:ln w="15875" cmpd="sng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136904" cy="5235844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60588"/>
            <a:ext cx="1372545" cy="432893"/>
          </a:xfrm>
          <a:prstGeom prst="rect">
            <a:avLst/>
          </a:prstGeom>
        </p:spPr>
      </p:pic>
      <p:cxnSp>
        <p:nvCxnSpPr>
          <p:cNvPr id="9" name="Přímá spojnice 8"/>
          <p:cNvCxnSpPr/>
          <p:nvPr userDrawn="1"/>
        </p:nvCxnSpPr>
        <p:spPr>
          <a:xfrm>
            <a:off x="467544" y="908720"/>
            <a:ext cx="8136904" cy="0"/>
          </a:xfrm>
          <a:prstGeom prst="line">
            <a:avLst/>
          </a:prstGeom>
          <a:ln w="28575">
            <a:solidFill>
              <a:srgbClr val="283E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452945" y="6453336"/>
            <a:ext cx="1206700" cy="26382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DF9AFD-6673-4B80-90B7-7AF39CBD36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4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i="0" kern="1200" cap="small" baseline="0">
          <a:solidFill>
            <a:srgbClr val="283E9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6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CC1756D-6DB3-AB45-9617-5E8C0C645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97069" cy="2811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Role pacientů v procesu hodnocení medicínských technologií </a:t>
            </a:r>
            <a:br>
              <a:rPr lang="cs-CZ" altLang="cs-CZ" dirty="0"/>
            </a:br>
            <a:r>
              <a:rPr lang="cs-CZ" altLang="cs-CZ" dirty="0"/>
              <a:t>a očekávané změny v ČR</a:t>
            </a:r>
          </a:p>
        </p:txBody>
      </p:sp>
      <p:sp>
        <p:nvSpPr>
          <p:cNvPr id="64517" name="TextovéPole 4">
            <a:extLst>
              <a:ext uri="{FF2B5EF4-FFF2-40B4-BE49-F238E27FC236}">
                <a16:creationId xmlns:a16="http://schemas.microsoft.com/office/drawing/2014/main" id="{CBDFBF95-5CD5-4F5C-9A74-D088734B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4176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Tomáš Doležal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Institut pro zdravotní ekonomiku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a technology </a:t>
            </a:r>
            <a:r>
              <a:rPr lang="cs-CZ" altLang="cs-CZ" sz="1800" dirty="0" err="1"/>
              <a:t>assessment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51820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9BA76-E516-4917-A730-D297B19B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4" y="116632"/>
            <a:ext cx="8147248" cy="648072"/>
          </a:xfrm>
        </p:spPr>
        <p:txBody>
          <a:bodyPr/>
          <a:lstStyle/>
          <a:p>
            <a:r>
              <a:rPr lang="cs-CZ" dirty="0"/>
              <a:t>Efekty zavedení hodnocení nákladů a přínosů (HTA)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7F3D3-CC22-4D9B-AB1F-A9F1F3D4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arenR"/>
              <a:defRPr/>
            </a:pPr>
            <a:r>
              <a:rPr lang="cs-CZ" sz="1800" b="1" dirty="0"/>
              <a:t>Zvýšení efektivity systému</a:t>
            </a:r>
          </a:p>
          <a:p>
            <a:pPr marL="300038" lvl="1" indent="0">
              <a:buNone/>
              <a:defRPr/>
            </a:pPr>
            <a:r>
              <a:rPr lang="cs-CZ" sz="1800" dirty="0"/>
              <a:t>	- systematické hodnocení poměru nákladů/přínosů a pokládání si otázky co dostávám za tyto finanční prostředky povede k hrazení technologií s vyšší přidanou hodnotou</a:t>
            </a:r>
          </a:p>
          <a:p>
            <a:pPr>
              <a:buFont typeface="+mj-lt"/>
              <a:buAutoNum type="arabicParenR"/>
              <a:defRPr/>
            </a:pPr>
            <a:r>
              <a:rPr lang="cs-CZ" sz="1800" b="1" dirty="0"/>
              <a:t>Zvýšení kvality léčby</a:t>
            </a:r>
          </a:p>
          <a:p>
            <a:pPr marL="300038" lvl="1" indent="0">
              <a:buNone/>
              <a:defRPr/>
            </a:pPr>
            <a:r>
              <a:rPr lang="cs-CZ" sz="1800" dirty="0"/>
              <a:t>	- už jen prostý fakt, že přínos/kvalita bude povinným parametrem, zvyšuje kvalitu nových technologií</a:t>
            </a:r>
          </a:p>
          <a:p>
            <a:pPr>
              <a:buFont typeface="+mj-lt"/>
              <a:buAutoNum type="arabicParenR"/>
              <a:defRPr/>
            </a:pPr>
            <a:r>
              <a:rPr lang="cs-CZ" sz="1800" b="1" dirty="0"/>
              <a:t>Zvýšení transparence a předvídatelnosti</a:t>
            </a:r>
          </a:p>
          <a:p>
            <a:pPr marL="600075" lvl="2" indent="0">
              <a:buNone/>
              <a:defRPr/>
            </a:pPr>
            <a:r>
              <a:rPr lang="cs-CZ" sz="1800" dirty="0"/>
              <a:t>	- musí se jednat o jasně definovaný proces s definovanou odpovědností účastníků, vymahatelností a možností odvolání/soudního přezkumu</a:t>
            </a:r>
          </a:p>
          <a:p>
            <a:pPr>
              <a:buFont typeface="+mj-lt"/>
              <a:buAutoNum type="arabicParenR"/>
              <a:defRPr/>
            </a:pPr>
            <a:r>
              <a:rPr lang="cs-CZ" sz="1800" b="1" dirty="0"/>
              <a:t>Zvýšení veřejné kontroly</a:t>
            </a:r>
          </a:p>
          <a:p>
            <a:pPr marL="600075" lvl="2" indent="0">
              <a:buNone/>
              <a:defRPr/>
            </a:pPr>
            <a:r>
              <a:rPr lang="cs-CZ" sz="1800" dirty="0"/>
              <a:t>	- všechna hodnocení/jednání a rozhodnutí musí být veřejně přístupná a zdůvodněná</a:t>
            </a:r>
          </a:p>
          <a:p>
            <a:pPr>
              <a:buFont typeface="+mj-lt"/>
              <a:buAutoNum type="arabicParenR"/>
              <a:defRPr/>
            </a:pPr>
            <a:r>
              <a:rPr lang="cs-CZ" sz="1800" b="1" dirty="0">
                <a:solidFill>
                  <a:srgbClr val="FF0000"/>
                </a:solidFill>
              </a:rPr>
              <a:t>Zvýšení informovanosti pacientů</a:t>
            </a:r>
          </a:p>
          <a:p>
            <a:pPr marL="300038" lvl="1" indent="0">
              <a:buNone/>
              <a:defRPr/>
            </a:pPr>
            <a:r>
              <a:rPr lang="cs-CZ" sz="1800" dirty="0">
                <a:solidFill>
                  <a:srgbClr val="FF0000"/>
                </a:solidFill>
              </a:rPr>
              <a:t>	- je nezbytné začít výsledky procesů, které rozhodují o úhradě/</a:t>
            </a:r>
            <a:r>
              <a:rPr lang="cs-CZ" sz="1800" dirty="0" err="1">
                <a:solidFill>
                  <a:srgbClr val="FF0000"/>
                </a:solidFill>
              </a:rPr>
              <a:t>neúhradě</a:t>
            </a:r>
            <a:r>
              <a:rPr lang="cs-CZ" sz="1800" dirty="0">
                <a:solidFill>
                  <a:srgbClr val="FF0000"/>
                </a:solidFill>
              </a:rPr>
              <a:t> začít komunikovat na veřejnost/pacienty. V ČR je tragická zdravotní gramotnost, protože pacient nemá žádný přístup k informacím. Všechny vyspělé státy to dělají (NICE, HAS, IQWIG)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27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E4AEB-914B-EC4D-AA6C-562BFF3F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93" y="3473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dirty="0"/>
              <a:t>Příklady účasti pacientů na HTA</a:t>
            </a:r>
            <a:br>
              <a:rPr lang="cs-CZ" dirty="0"/>
            </a:br>
            <a:r>
              <a:rPr lang="cs-CZ" sz="2000" dirty="0"/>
              <a:t>(Karen </a:t>
            </a:r>
            <a:r>
              <a:rPr lang="cs-CZ" sz="2000" dirty="0" err="1"/>
              <a:t>Facey</a:t>
            </a:r>
            <a:r>
              <a:rPr lang="cs-CZ" sz="2000" dirty="0"/>
              <a:t> 2018)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F64EED-D0C5-FE47-AF8C-C30CE787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Konzultace v rámci výzkumu a vývoje </a:t>
            </a:r>
          </a:p>
          <a:p>
            <a:pPr>
              <a:defRPr/>
            </a:pPr>
            <a:r>
              <a:rPr lang="cs-CZ" dirty="0"/>
              <a:t>Výběr HTA témat, </a:t>
            </a:r>
            <a:r>
              <a:rPr lang="cs-CZ" dirty="0" err="1"/>
              <a:t>scoping</a:t>
            </a:r>
            <a:r>
              <a:rPr lang="cs-CZ" dirty="0"/>
              <a:t>, </a:t>
            </a:r>
            <a:r>
              <a:rPr lang="cs-CZ" dirty="0" err="1"/>
              <a:t>prioritizace</a:t>
            </a:r>
            <a:endParaRPr lang="cs-CZ" dirty="0"/>
          </a:p>
          <a:p>
            <a:pPr>
              <a:defRPr/>
            </a:pPr>
            <a:r>
              <a:rPr lang="cs-CZ" b="1" dirty="0"/>
              <a:t>Specifika pacientského úhlu pohledu prezentované členům komisí („co je důležité“)</a:t>
            </a:r>
          </a:p>
          <a:p>
            <a:pPr>
              <a:defRPr/>
            </a:pPr>
            <a:r>
              <a:rPr lang="cs-CZ" b="1" dirty="0"/>
              <a:t>Účast v HTA komisích jako „</a:t>
            </a:r>
            <a:r>
              <a:rPr lang="cs-CZ" b="1" dirty="0" err="1"/>
              <a:t>stakeholder</a:t>
            </a:r>
            <a:r>
              <a:rPr lang="cs-CZ" b="1" dirty="0"/>
              <a:t>“/</a:t>
            </a:r>
            <a:r>
              <a:rPr lang="cs-CZ" b="1" dirty="0" err="1"/>
              <a:t>rozhodovatel</a:t>
            </a:r>
            <a:endParaRPr lang="cs-CZ" b="1" dirty="0"/>
          </a:p>
          <a:p>
            <a:pPr>
              <a:defRPr/>
            </a:pPr>
            <a:r>
              <a:rPr lang="cs-CZ" b="1" dirty="0"/>
              <a:t>Vlastní podání žádosti o úhradu (</a:t>
            </a:r>
            <a:r>
              <a:rPr lang="cs-CZ" b="1" dirty="0" err="1"/>
              <a:t>patient‘s</a:t>
            </a:r>
            <a:r>
              <a:rPr lang="cs-CZ" b="1" dirty="0"/>
              <a:t> </a:t>
            </a:r>
            <a:r>
              <a:rPr lang="cs-CZ" b="1" dirty="0" err="1"/>
              <a:t>submission</a:t>
            </a:r>
            <a:r>
              <a:rPr lang="cs-CZ" b="1" dirty="0"/>
              <a:t>)</a:t>
            </a:r>
          </a:p>
          <a:p>
            <a:pPr>
              <a:defRPr/>
            </a:pPr>
            <a:r>
              <a:rPr lang="cs-CZ" b="1" dirty="0"/>
              <a:t>Organizace/plánování sběru dat (PRO)</a:t>
            </a:r>
          </a:p>
          <a:p>
            <a:pPr>
              <a:defRPr/>
            </a:pPr>
            <a:r>
              <a:rPr lang="cs-CZ" b="1" dirty="0"/>
              <a:t>Kontrola HTA procesu</a:t>
            </a:r>
          </a:p>
          <a:p>
            <a:pPr>
              <a:defRPr/>
            </a:pPr>
            <a:r>
              <a:rPr lang="cs-CZ" dirty="0"/>
              <a:t>Diseminace výsledků HTA</a:t>
            </a:r>
          </a:p>
          <a:p>
            <a:pPr>
              <a:defRPr/>
            </a:pPr>
            <a:r>
              <a:rPr lang="cs-CZ" dirty="0"/>
              <a:t>Projektování HTA systému na národní úrovni</a:t>
            </a:r>
          </a:p>
          <a:p>
            <a:pPr>
              <a:defRPr/>
            </a:pPr>
            <a:r>
              <a:rPr lang="cs-CZ" dirty="0"/>
              <a:t>Jako nástroj směřování charity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5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12D87-B3FF-A14C-8BEC-59FE437A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dirty="0"/>
              <a:t>Překážky zapojení pacientů/veřejnosti do HTA v ČR</a:t>
            </a:r>
          </a:p>
        </p:txBody>
      </p:sp>
      <p:sp>
        <p:nvSpPr>
          <p:cNvPr id="79874" name="Zástupný symbol pro obsah 2">
            <a:extLst>
              <a:ext uri="{FF2B5EF4-FFF2-40B4-BE49-F238E27FC236}">
                <a16:creationId xmlns:a16="http://schemas.microsoft.com/office/drawing/2014/main" id="{BB7591C5-4DA9-49C9-9AD0-61AB9915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cs-CZ" altLang="cs-CZ"/>
              <a:t>Neochota hledat vhodný model („chceme je tam?“)</a:t>
            </a:r>
          </a:p>
          <a:p>
            <a:r>
              <a:rPr lang="cs-CZ" altLang="cs-CZ"/>
              <a:t>Informační asymetrie a zoufale málo kvalitních informací pro pacienty</a:t>
            </a:r>
          </a:p>
          <a:p>
            <a:r>
              <a:rPr lang="cs-CZ" altLang="cs-CZ"/>
              <a:t>Roztříštěnost pacientských skupin - ?společný zájem?</a:t>
            </a:r>
          </a:p>
          <a:p>
            <a:r>
              <a:rPr lang="cs-CZ" altLang="cs-CZ"/>
              <a:t>Nalezení správného komunikačního modelu (Pacientská rada, Koalice pro zdraví vs. Pacientské organizace vs. Pacienti)</a:t>
            </a:r>
          </a:p>
          <a:p>
            <a:r>
              <a:rPr lang="cs-CZ" altLang="cs-CZ"/>
              <a:t>Kapacity (odborné, finanční)</a:t>
            </a:r>
          </a:p>
        </p:txBody>
      </p:sp>
    </p:spTree>
    <p:extLst>
      <p:ext uri="{BB962C8B-B14F-4D97-AF65-F5344CB8AC3E}">
        <p14:creationId xmlns:p14="http://schemas.microsoft.com/office/powerpoint/2010/main" val="55264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05C96-51DA-9A46-9E73-74926BEC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dirty="0"/>
              <a:t>Proč ???</a:t>
            </a:r>
          </a:p>
        </p:txBody>
      </p:sp>
      <p:sp>
        <p:nvSpPr>
          <p:cNvPr id="66562" name="Zástupný symbol pro obsah 2">
            <a:extLst>
              <a:ext uri="{FF2B5EF4-FFF2-40B4-BE49-F238E27FC236}">
                <a16:creationId xmlns:a16="http://schemas.microsoft.com/office/drawing/2014/main" id="{4BBD5683-C0F0-4441-BC8D-B14D58D7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77" y="1069878"/>
            <a:ext cx="8229600" cy="2520950"/>
          </a:xfrm>
        </p:spPr>
        <p:txBody>
          <a:bodyPr/>
          <a:lstStyle/>
          <a:p>
            <a:r>
              <a:rPr lang="cs-CZ" altLang="cs-CZ" dirty="0"/>
              <a:t>Protože všichni jsme (potenciální) pacienti</a:t>
            </a:r>
          </a:p>
          <a:p>
            <a:r>
              <a:rPr lang="cs-CZ" altLang="cs-CZ" dirty="0"/>
              <a:t>Protože zdravotní péče je solidárně hrazena z našich daní (individuální pojištění v ČR neexistuje)…pacient = plátce</a:t>
            </a:r>
          </a:p>
          <a:p>
            <a:r>
              <a:rPr lang="cs-CZ" altLang="cs-CZ" dirty="0"/>
              <a:t>Protože účast veřejnosti/pacientů zvyšuje transparenci rozhodovacích procesů</a:t>
            </a:r>
          </a:p>
          <a:p>
            <a:r>
              <a:rPr lang="cs-CZ" altLang="cs-CZ" dirty="0"/>
              <a:t>Protože HTA (4. překážka) může oddálit dostupnost </a:t>
            </a:r>
          </a:p>
        </p:txBody>
      </p:sp>
      <p:grpSp>
        <p:nvGrpSpPr>
          <p:cNvPr id="66563" name="Group 51">
            <a:extLst>
              <a:ext uri="{FF2B5EF4-FFF2-40B4-BE49-F238E27FC236}">
                <a16:creationId xmlns:a16="http://schemas.microsoft.com/office/drawing/2014/main" id="{1B8C9303-A14A-4FEF-9AD8-5A6D84DD2869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4857611"/>
            <a:ext cx="5975350" cy="2003425"/>
            <a:chOff x="755576" y="489446"/>
            <a:chExt cx="7128792" cy="2867546"/>
          </a:xfrm>
        </p:grpSpPr>
        <p:grpSp>
          <p:nvGrpSpPr>
            <p:cNvPr id="66564" name="Group 46">
              <a:extLst>
                <a:ext uri="{FF2B5EF4-FFF2-40B4-BE49-F238E27FC236}">
                  <a16:creationId xmlns:a16="http://schemas.microsoft.com/office/drawing/2014/main" id="{018D3737-9B1E-4AEA-9B3C-2D27607F3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864" y="1593746"/>
              <a:ext cx="7062504" cy="1763246"/>
              <a:chOff x="821864" y="1305586"/>
              <a:chExt cx="7062504" cy="1763246"/>
            </a:xfrm>
          </p:grpSpPr>
          <p:grpSp>
            <p:nvGrpSpPr>
              <p:cNvPr id="66568" name="Group 42">
                <a:extLst>
                  <a:ext uri="{FF2B5EF4-FFF2-40B4-BE49-F238E27FC236}">
                    <a16:creationId xmlns:a16="http://schemas.microsoft.com/office/drawing/2014/main" id="{4AD07A1A-0C09-49E3-8350-199975E754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1864" y="1916735"/>
                <a:ext cx="7062504" cy="1152097"/>
                <a:chOff x="173688" y="1916735"/>
                <a:chExt cx="7062504" cy="1152097"/>
              </a:xfrm>
            </p:grpSpPr>
            <p:grpSp>
              <p:nvGrpSpPr>
                <p:cNvPr id="13" name="Pentagon 11">
                  <a:extLst>
                    <a:ext uri="{FF2B5EF4-FFF2-40B4-BE49-F238E27FC236}">
                      <a16:creationId xmlns:a16="http://schemas.microsoft.com/office/drawing/2014/main" id="{E900384E-24EC-4F3F-B8BB-01B44568C1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88" y="2150854"/>
                  <a:ext cx="3026398" cy="745289"/>
                  <a:chOff x="2755900" y="5943600"/>
                  <a:chExt cx="2536726" cy="520700"/>
                </a:xfrm>
              </p:grpSpPr>
              <p:pic>
                <p:nvPicPr>
                  <p:cNvPr id="66572" name="Pentagon 11">
                    <a:extLst>
                      <a:ext uri="{FF2B5EF4-FFF2-40B4-BE49-F238E27FC236}">
                        <a16:creationId xmlns:a16="http://schemas.microsoft.com/office/drawing/2014/main" id="{ECCF3B05-643D-44B2-A784-03A80E7DB1D6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55900" y="5943600"/>
                    <a:ext cx="2536726" cy="5207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sp>
                <p:nvSpPr>
                  <p:cNvPr id="66573" name="Text Box 13">
                    <a:extLst>
                      <a:ext uri="{FF2B5EF4-FFF2-40B4-BE49-F238E27FC236}">
                        <a16:creationId xmlns:a16="http://schemas.microsoft.com/office/drawing/2014/main" id="{2FE547E2-B1C6-4E6D-A8CE-40B3F1A246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1442" y="5981815"/>
                    <a:ext cx="670983" cy="402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cs-CZ" dirty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" name="Chevron 12">
                  <a:extLst>
                    <a:ext uri="{FF2B5EF4-FFF2-40B4-BE49-F238E27FC236}">
                      <a16:creationId xmlns:a16="http://schemas.microsoft.com/office/drawing/2014/main" id="{81997EA5-E8AD-3244-BEA3-E8AF85224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8270" y="2205552"/>
                  <a:ext cx="2264572" cy="57604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Chevron 13">
                  <a:extLst>
                    <a:ext uri="{FF2B5EF4-FFF2-40B4-BE49-F238E27FC236}">
                      <a16:creationId xmlns:a16="http://schemas.microsoft.com/office/drawing/2014/main" id="{F3FC878A-28FE-5445-8128-5A0D8935E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8361" y="2205553"/>
                  <a:ext cx="1079639" cy="576049"/>
                </a:xfrm>
                <a:prstGeom prst="chevron">
                  <a:avLst>
                    <a:gd name="adj" fmla="val 49996"/>
                  </a:avLst>
                </a:prstGeom>
                <a:solidFill>
                  <a:srgbClr val="C00000"/>
                </a:solidFill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Striped Right Arrow 41">
                  <a:extLst>
                    <a:ext uri="{FF2B5EF4-FFF2-40B4-BE49-F238E27FC236}">
                      <a16:creationId xmlns:a16="http://schemas.microsoft.com/office/drawing/2014/main" id="{7B6F9C13-33F6-B444-A423-72F7DFF32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1034" y="1916735"/>
                  <a:ext cx="935158" cy="1152097"/>
                </a:xfrm>
                <a:custGeom>
                  <a:avLst/>
                  <a:gdLst>
                    <a:gd name="T0" fmla="*/ 467579 w 935158"/>
                    <a:gd name="T1" fmla="*/ 0 h 1152097"/>
                    <a:gd name="T2" fmla="*/ 0 w 935158"/>
                    <a:gd name="T3" fmla="*/ 576049 h 1152097"/>
                    <a:gd name="T4" fmla="*/ 467579 w 935158"/>
                    <a:gd name="T5" fmla="*/ 1152097 h 1152097"/>
                    <a:gd name="T6" fmla="*/ 935158 w 935158"/>
                    <a:gd name="T7" fmla="*/ 576049 h 1152097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146118 w 935158"/>
                    <a:gd name="T13" fmla="*/ 288024 h 1152097"/>
                    <a:gd name="T14" fmla="*/ 701369 w 935158"/>
                    <a:gd name="T15" fmla="*/ 864073 h 11520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5158" h="1152097">
                      <a:moveTo>
                        <a:pt x="0" y="288024"/>
                      </a:moveTo>
                      <a:lnTo>
                        <a:pt x="29224" y="288024"/>
                      </a:lnTo>
                      <a:lnTo>
                        <a:pt x="29224" y="864073"/>
                      </a:lnTo>
                      <a:lnTo>
                        <a:pt x="0" y="864073"/>
                      </a:lnTo>
                      <a:close/>
                      <a:moveTo>
                        <a:pt x="58447" y="288024"/>
                      </a:moveTo>
                      <a:lnTo>
                        <a:pt x="116895" y="288024"/>
                      </a:lnTo>
                      <a:lnTo>
                        <a:pt x="116895" y="864073"/>
                      </a:lnTo>
                      <a:lnTo>
                        <a:pt x="58447" y="864073"/>
                      </a:lnTo>
                      <a:close/>
                      <a:moveTo>
                        <a:pt x="146118" y="288024"/>
                      </a:moveTo>
                      <a:lnTo>
                        <a:pt x="467579" y="288024"/>
                      </a:lnTo>
                      <a:lnTo>
                        <a:pt x="467579" y="0"/>
                      </a:lnTo>
                      <a:lnTo>
                        <a:pt x="935158" y="576049"/>
                      </a:lnTo>
                      <a:lnTo>
                        <a:pt x="467579" y="1152097"/>
                      </a:lnTo>
                      <a:lnTo>
                        <a:pt x="467579" y="864073"/>
                      </a:lnTo>
                      <a:lnTo>
                        <a:pt x="146118" y="86407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2800" b="1" dirty="0">
                      <a:solidFill>
                        <a:srgbClr val="00B0F0"/>
                      </a:solidFill>
                    </a:rPr>
                    <a:t>Rx</a:t>
                  </a:r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0" name="Right Brace 8">
                <a:extLst>
                  <a:ext uri="{FF2B5EF4-FFF2-40B4-BE49-F238E27FC236}">
                    <a16:creationId xmlns:a16="http://schemas.microsoft.com/office/drawing/2014/main" id="{B3409BEE-C06E-5D4F-A200-05216EA9CC2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629101" y="44079"/>
                <a:ext cx="359011" cy="3818184"/>
              </a:xfrm>
              <a:prstGeom prst="rightBrace">
                <a:avLst>
                  <a:gd name="adj1" fmla="val 8339"/>
                  <a:gd name="adj2" fmla="val 50000"/>
                </a:avLst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11" name="Right Brace 9">
                <a:extLst>
                  <a:ext uri="{FF2B5EF4-FFF2-40B4-BE49-F238E27FC236}">
                    <a16:creationId xmlns:a16="http://schemas.microsoft.com/office/drawing/2014/main" id="{B71DE3FA-FD2D-C840-A41D-D2B6D6A994D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46769" y="1328032"/>
                <a:ext cx="827089" cy="782197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  <p:sp>
            <p:nvSpPr>
              <p:cNvPr id="12" name="Right Brace 10">
                <a:extLst>
                  <a:ext uri="{FF2B5EF4-FFF2-40B4-BE49-F238E27FC236}">
                    <a16:creationId xmlns:a16="http://schemas.microsoft.com/office/drawing/2014/main" id="{5A809AEC-CDA2-5141-A70D-DA0AC13DDE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6017361" y="1561125"/>
                <a:ext cx="359011" cy="784091"/>
              </a:xfrm>
              <a:prstGeom prst="rightBrace">
                <a:avLst>
                  <a:gd name="adj1" fmla="val 8336"/>
                  <a:gd name="adj2" fmla="val 50000"/>
                </a:avLst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66565" name="TextBox 47">
              <a:extLst>
                <a:ext uri="{FF2B5EF4-FFF2-40B4-BE49-F238E27FC236}">
                  <a16:creationId xmlns:a16="http://schemas.microsoft.com/office/drawing/2014/main" id="{7BAAE0F2-71A2-4926-8642-99BF857A4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096" y="1413498"/>
              <a:ext cx="1584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 dirty="0">
                  <a:solidFill>
                    <a:schemeClr val="accent1"/>
                  </a:solidFill>
                </a:rPr>
                <a:t>HTA review ~ 2 years</a:t>
              </a:r>
              <a:endParaRPr lang="en-US" altLang="cs-CZ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66566" name="TextBox 48">
              <a:extLst>
                <a:ext uri="{FF2B5EF4-FFF2-40B4-BE49-F238E27FC236}">
                  <a16:creationId xmlns:a16="http://schemas.microsoft.com/office/drawing/2014/main" id="{7ADFF4A8-4D15-4F37-A48B-289B889A4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928" y="489446"/>
              <a:ext cx="259228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 dirty="0">
                  <a:solidFill>
                    <a:schemeClr val="accent1"/>
                  </a:solidFill>
                </a:rPr>
                <a:t>New drug application &amp; review                                          ~ 2 years</a:t>
              </a:r>
              <a:endParaRPr lang="en-US" altLang="cs-CZ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66567" name="TextBox 49">
              <a:extLst>
                <a:ext uri="{FF2B5EF4-FFF2-40B4-BE49-F238E27FC236}">
                  <a16:creationId xmlns:a16="http://schemas.microsoft.com/office/drawing/2014/main" id="{55EC2409-2805-4353-B71C-AB286B1EF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1413498"/>
              <a:ext cx="41044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 dirty="0">
                  <a:solidFill>
                    <a:schemeClr val="accent1"/>
                  </a:solidFill>
                </a:rPr>
                <a:t>Preclinical &amp; clinical development                               ~ 8 years</a:t>
              </a:r>
              <a:endParaRPr lang="en-US" altLang="cs-CZ" sz="1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4E0A45B-EE8A-44B3-A0AE-E7B2B1A53406}"/>
              </a:ext>
            </a:extLst>
          </p:cNvPr>
          <p:cNvSpPr txBox="1"/>
          <p:nvPr/>
        </p:nvSpPr>
        <p:spPr>
          <a:xfrm>
            <a:off x="603226" y="3631824"/>
            <a:ext cx="403244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Trojjediná role pacienta:</a:t>
            </a:r>
          </a:p>
          <a:p>
            <a:pPr marL="285750" indent="-285750">
              <a:buFontTx/>
              <a:buChar char="-"/>
            </a:pPr>
            <a:r>
              <a:rPr lang="cs-CZ" dirty="0"/>
              <a:t>Plátce</a:t>
            </a:r>
          </a:p>
          <a:p>
            <a:pPr marL="285750" indent="-285750">
              <a:buFontTx/>
              <a:buChar char="-"/>
            </a:pPr>
            <a:r>
              <a:rPr lang="cs-CZ" dirty="0"/>
              <a:t>Expert</a:t>
            </a:r>
          </a:p>
          <a:p>
            <a:pPr marL="285750" indent="-285750">
              <a:buFontTx/>
              <a:buChar char="-"/>
            </a:pPr>
            <a:r>
              <a:rPr lang="cs-CZ" dirty="0"/>
              <a:t>Konzument….zdravotních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158967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0DFDF-E990-5843-BC68-8E966644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dirty="0"/>
              <a:t>Co považují občané za podstatné…</a:t>
            </a:r>
          </a:p>
        </p:txBody>
      </p:sp>
      <p:sp>
        <p:nvSpPr>
          <p:cNvPr id="77826" name="Zástupný symbol pro obsah 2">
            <a:extLst>
              <a:ext uri="{FF2B5EF4-FFF2-40B4-BE49-F238E27FC236}">
                <a16:creationId xmlns:a16="http://schemas.microsoft.com/office/drawing/2014/main" id="{EF56F014-468A-4B71-9735-228353D43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9" y="1268760"/>
            <a:ext cx="8229600" cy="107950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000" dirty="0"/>
              <a:t>Náhodný výběr 16 jedinců z 1600 – Alberta/Kanada</a:t>
            </a:r>
          </a:p>
          <a:p>
            <a:r>
              <a:rPr lang="cs-CZ" altLang="cs-CZ" sz="2000" dirty="0"/>
              <a:t>2,5 denní trénink v HTA – prezentace, diskuse, různé technologie</a:t>
            </a:r>
          </a:p>
          <a:p>
            <a:r>
              <a:rPr lang="cs-CZ" altLang="cs-CZ" sz="2000" dirty="0"/>
              <a:t>Identifikováno 13 kritérií, která byla následně panelem oceněna</a:t>
            </a:r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19A37702-2BB9-4A87-9A1E-08BF5C16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81114"/>
            <a:ext cx="4824437" cy="425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ovéPole 4">
            <a:extLst>
              <a:ext uri="{FF2B5EF4-FFF2-40B4-BE49-F238E27FC236}">
                <a16:creationId xmlns:a16="http://schemas.microsoft.com/office/drawing/2014/main" id="{C4B8644D-38C4-4EA8-8AD1-4BF6B908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7" y="6429473"/>
            <a:ext cx="1800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 err="1">
                <a:latin typeface="Arial" panose="020B0604020202020204" pitchFamily="34" charset="0"/>
              </a:rPr>
              <a:t>Menon</a:t>
            </a:r>
            <a:r>
              <a:rPr lang="cs-CZ" altLang="cs-CZ" sz="1400" i="1" dirty="0">
                <a:latin typeface="Arial" panose="020B0604020202020204" pitchFamily="34" charset="0"/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216525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D032-6886-4D9C-BC09-76436D35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4690" name="Slide Number Placeholder 3">
            <a:extLst>
              <a:ext uri="{FF2B5EF4-FFF2-40B4-BE49-F238E27FC236}">
                <a16:creationId xmlns:a16="http://schemas.microsoft.com/office/drawing/2014/main" id="{35D3D4C0-1781-4B0E-AED1-CED94A2DFB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cs-CZ" sz="1800" dirty="0"/>
          </a:p>
        </p:txBody>
      </p:sp>
      <p:sp>
        <p:nvSpPr>
          <p:cNvPr id="114693" name="TextBox 7">
            <a:extLst>
              <a:ext uri="{FF2B5EF4-FFF2-40B4-BE49-F238E27FC236}">
                <a16:creationId xmlns:a16="http://schemas.microsoft.com/office/drawing/2014/main" id="{352D9B4B-7250-4136-82A2-4CC7746A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3062288"/>
            <a:ext cx="24717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400"/>
              <a:t>10 criteria</a:t>
            </a:r>
          </a:p>
          <a:p>
            <a:pPr eaLnBrk="1" hangingPunct="1"/>
            <a:r>
              <a:rPr lang="en-US" altLang="cs-CZ" sz="1400"/>
              <a:t> - disease (A)</a:t>
            </a:r>
          </a:p>
          <a:p>
            <a:pPr eaLnBrk="1" hangingPunct="1"/>
            <a:r>
              <a:rPr lang="en-US" altLang="cs-CZ" sz="1400"/>
              <a:t> - treatment (B)</a:t>
            </a:r>
            <a:endParaRPr lang="cs-CZ" altLang="cs-CZ" sz="1400"/>
          </a:p>
          <a:p>
            <a:pPr eaLnBrk="1" hangingPunct="1"/>
            <a:endParaRPr lang="en-US" altLang="cs-CZ" sz="1400"/>
          </a:p>
          <a:p>
            <a:pPr eaLnBrk="1" hangingPunct="1"/>
            <a:r>
              <a:rPr lang="en-US" altLang="cs-CZ" sz="1400"/>
              <a:t>3 model diseases/treatments</a:t>
            </a:r>
          </a:p>
          <a:p>
            <a:pPr eaLnBrk="1" hangingPunct="1"/>
            <a:r>
              <a:rPr lang="en-US" altLang="cs-CZ" sz="1400"/>
              <a:t>(cancer/chronic/rare)</a:t>
            </a:r>
            <a:endParaRPr lang="cs-CZ" altLang="cs-CZ" sz="1400"/>
          </a:p>
          <a:p>
            <a:pPr eaLnBrk="1" hangingPunct="1"/>
            <a:endParaRPr lang="en-US" altLang="cs-CZ" sz="1400"/>
          </a:p>
          <a:p>
            <a:pPr eaLnBrk="1" hangingPunct="1"/>
            <a:r>
              <a:rPr lang="en-US" altLang="cs-CZ" sz="1400"/>
              <a:t>27 participants</a:t>
            </a:r>
          </a:p>
          <a:p>
            <a:pPr eaLnBrk="1" hangingPunct="1"/>
            <a:r>
              <a:rPr lang="en-US" altLang="cs-CZ" sz="1400"/>
              <a:t>	- authorities</a:t>
            </a:r>
          </a:p>
          <a:p>
            <a:pPr eaLnBrk="1" hangingPunct="1"/>
            <a:r>
              <a:rPr lang="en-US" altLang="cs-CZ" sz="1400"/>
              <a:t>	- clinicians</a:t>
            </a:r>
          </a:p>
          <a:p>
            <a:pPr eaLnBrk="1" hangingPunct="1"/>
            <a:r>
              <a:rPr lang="en-US" altLang="cs-CZ" sz="1400"/>
              <a:t>	- patients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F4ECC84-45B8-46CE-8EF5-7976B91DD3C2}"/>
              </a:ext>
            </a:extLst>
          </p:cNvPr>
          <p:cNvSpPr txBox="1"/>
          <p:nvPr/>
        </p:nvSpPr>
        <p:spPr>
          <a:xfrm>
            <a:off x="251520" y="260648"/>
            <a:ext cx="8568952" cy="10728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05740F-ACAB-4839-8E92-6D30D1051C36}"/>
              </a:ext>
            </a:extLst>
          </p:cNvPr>
          <p:cNvSpPr txBox="1"/>
          <p:nvPr/>
        </p:nvSpPr>
        <p:spPr>
          <a:xfrm>
            <a:off x="0" y="0"/>
            <a:ext cx="1547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14691" name="Picture 4">
            <a:extLst>
              <a:ext uri="{FF2B5EF4-FFF2-40B4-BE49-F238E27FC236}">
                <a16:creationId xmlns:a16="http://schemas.microsoft.com/office/drawing/2014/main" id="{FD4A8B49-619C-4B22-B9E4-12539288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"/>
            <a:ext cx="6429375" cy="22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5A80BE-0E9F-2B46-95E9-5E83B7920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2348348"/>
            <a:ext cx="6429375" cy="45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24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E82F5-3540-7840-B907-AF4E76B9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dirty="0"/>
              <a:t>Jaká je role pacientů?</a:t>
            </a:r>
          </a:p>
        </p:txBody>
      </p:sp>
      <p:sp>
        <p:nvSpPr>
          <p:cNvPr id="71682" name="Zástupný symbol pro obsah 2">
            <a:extLst>
              <a:ext uri="{FF2B5EF4-FFF2-40B4-BE49-F238E27FC236}">
                <a16:creationId xmlns:a16="http://schemas.microsoft.com/office/drawing/2014/main" id="{EEF66DFE-CE17-440D-A687-984499E1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cs-CZ" altLang="cs-CZ" b="1" u="sng" dirty="0"/>
              <a:t>Vstupy do „vědecké“ domény (</a:t>
            </a:r>
            <a:r>
              <a:rPr lang="cs-CZ" altLang="cs-CZ" b="1" u="sng" dirty="0" err="1"/>
              <a:t>sesearch</a:t>
            </a:r>
            <a:r>
              <a:rPr lang="cs-CZ" altLang="cs-CZ" b="1" u="sng" dirty="0"/>
              <a:t>)</a:t>
            </a:r>
          </a:p>
          <a:p>
            <a:pPr lvl="1"/>
            <a:r>
              <a:rPr lang="cs-CZ" altLang="cs-CZ" dirty="0"/>
              <a:t>Postoje, preference, nezastupitelná data</a:t>
            </a:r>
          </a:p>
          <a:p>
            <a:pPr lvl="1"/>
            <a:r>
              <a:rPr lang="cs-CZ" altLang="cs-CZ" dirty="0"/>
              <a:t>Perspektiva pacienta (</a:t>
            </a:r>
            <a:r>
              <a:rPr lang="cs-CZ" altLang="cs-CZ" dirty="0" err="1"/>
              <a:t>HRQoL</a:t>
            </a:r>
            <a:r>
              <a:rPr lang="cs-CZ" altLang="cs-CZ" dirty="0"/>
              <a:t>, PRO)</a:t>
            </a:r>
          </a:p>
          <a:p>
            <a:pPr lvl="1"/>
            <a:endParaRPr lang="cs-CZ" altLang="cs-CZ" dirty="0"/>
          </a:p>
          <a:p>
            <a:r>
              <a:rPr lang="cs-CZ" altLang="cs-CZ" b="1" u="sng" dirty="0"/>
              <a:t>Aktivní účast v procesu</a:t>
            </a:r>
            <a:r>
              <a:rPr lang="cs-CZ" altLang="cs-CZ" b="1" dirty="0"/>
              <a:t>	</a:t>
            </a:r>
          </a:p>
          <a:p>
            <a:pPr lvl="1"/>
            <a:r>
              <a:rPr lang="cs-CZ" altLang="cs-CZ" dirty="0"/>
              <a:t>Výběr priorit</a:t>
            </a:r>
          </a:p>
          <a:p>
            <a:pPr lvl="1"/>
            <a:r>
              <a:rPr lang="cs-CZ" altLang="cs-CZ" dirty="0"/>
              <a:t>Fáze posouzení/rozhodování</a:t>
            </a:r>
          </a:p>
          <a:p>
            <a:pPr lvl="1"/>
            <a:r>
              <a:rPr lang="cs-CZ" altLang="cs-CZ" dirty="0"/>
              <a:t>Implementace doporučení</a:t>
            </a:r>
          </a:p>
          <a:p>
            <a:pPr lvl="1"/>
            <a:r>
              <a:rPr lang="cs-CZ" altLang="cs-CZ" dirty="0"/>
              <a:t>Zpětná vazba</a:t>
            </a:r>
          </a:p>
        </p:txBody>
      </p:sp>
    </p:spTree>
    <p:extLst>
      <p:ext uri="{BB962C8B-B14F-4D97-AF65-F5344CB8AC3E}">
        <p14:creationId xmlns:p14="http://schemas.microsoft.com/office/powerpoint/2010/main" val="125927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77E97-BF16-7A42-8578-3492A078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dirty="0"/>
              <a:t>Různé modely účasti v procesu HTA</a:t>
            </a:r>
          </a:p>
        </p:txBody>
      </p:sp>
      <p:sp>
        <p:nvSpPr>
          <p:cNvPr id="72706" name="Zástupný symbol pro obsah 2">
            <a:extLst>
              <a:ext uri="{FF2B5EF4-FFF2-40B4-BE49-F238E27FC236}">
                <a16:creationId xmlns:a16="http://schemas.microsoft.com/office/drawing/2014/main" id="{3151CBEB-DF1F-4092-9C3D-59795B032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cs-CZ" altLang="cs-CZ" b="1" u="sng" dirty="0"/>
              <a:t>Přímá účast veřejnosti/pacientů</a:t>
            </a:r>
          </a:p>
          <a:p>
            <a:pPr lvl="1"/>
            <a:r>
              <a:rPr lang="cs-CZ" altLang="cs-CZ" dirty="0"/>
              <a:t>Členové komisí, které rozhodují</a:t>
            </a:r>
          </a:p>
          <a:p>
            <a:pPr lvl="1"/>
            <a:r>
              <a:rPr lang="cs-CZ" altLang="cs-CZ" dirty="0"/>
              <a:t>Poradní sbory</a:t>
            </a:r>
          </a:p>
          <a:p>
            <a:pPr lvl="1"/>
            <a:r>
              <a:rPr lang="cs-CZ" altLang="cs-CZ" dirty="0"/>
              <a:t>Mandatorní stanoviska</a:t>
            </a:r>
          </a:p>
          <a:p>
            <a:r>
              <a:rPr lang="cs-CZ" altLang="cs-CZ" b="1" u="sng" dirty="0"/>
              <a:t>Kontrola procesu/sdílená odpovědnost a kontrola</a:t>
            </a:r>
          </a:p>
          <a:p>
            <a:pPr lvl="1"/>
            <a:r>
              <a:rPr lang="cs-CZ" altLang="cs-CZ" dirty="0"/>
              <a:t>Dostupnost HTA dokumentů na www</a:t>
            </a:r>
          </a:p>
          <a:p>
            <a:pPr lvl="1"/>
            <a:r>
              <a:rPr lang="cs-CZ" altLang="cs-CZ" dirty="0"/>
              <a:t>Pacientské rady (</a:t>
            </a:r>
            <a:r>
              <a:rPr lang="cs-CZ" altLang="cs-CZ" dirty="0" err="1"/>
              <a:t>Citizens</a:t>
            </a:r>
            <a:r>
              <a:rPr lang="cs-CZ" altLang="cs-CZ" dirty="0"/>
              <a:t> </a:t>
            </a:r>
            <a:r>
              <a:rPr lang="cs-CZ" altLang="cs-CZ" dirty="0" err="1"/>
              <a:t>Council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Odvolací proces – možnost napadnout rozhodnutí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426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1FA8-58A9-408B-82A1-611E3B9F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147248" cy="5620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2014: OECD </a:t>
            </a:r>
            <a:r>
              <a:rPr lang="en-US" dirty="0" err="1"/>
              <a:t>doporučení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747B8-C824-4483-B342-5DB4F33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147248" cy="4158461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Systém</a:t>
            </a:r>
            <a:r>
              <a:rPr lang="en-US" sz="1800" dirty="0"/>
              <a:t> </a:t>
            </a:r>
            <a:r>
              <a:rPr lang="en-US" sz="1800" dirty="0" err="1"/>
              <a:t>kontroly</a:t>
            </a:r>
            <a:r>
              <a:rPr lang="en-US" sz="1800" dirty="0"/>
              <a:t> </a:t>
            </a:r>
            <a:r>
              <a:rPr lang="en-US" sz="1800" dirty="0" err="1"/>
              <a:t>kvality</a:t>
            </a:r>
            <a:r>
              <a:rPr lang="en-US" sz="1800" dirty="0"/>
              <a:t> – </a:t>
            </a:r>
            <a:r>
              <a:rPr lang="en-US" sz="1800" b="1" dirty="0" err="1"/>
              <a:t>sledování</a:t>
            </a:r>
            <a:r>
              <a:rPr lang="en-US" sz="1800" b="1" dirty="0"/>
              <a:t> </a:t>
            </a:r>
            <a:r>
              <a:rPr lang="en-US" sz="1800" b="1" dirty="0" err="1"/>
              <a:t>výsledků</a:t>
            </a:r>
            <a:r>
              <a:rPr lang="en-US" sz="1800" b="1" dirty="0"/>
              <a:t> </a:t>
            </a:r>
            <a:r>
              <a:rPr lang="en-US" sz="1800" b="1" dirty="0" err="1"/>
              <a:t>péče</a:t>
            </a:r>
            <a:r>
              <a:rPr lang="en-US" sz="1800" b="1" dirty="0"/>
              <a:t> (outcomes)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Motivace</a:t>
            </a:r>
            <a:r>
              <a:rPr lang="en-US" sz="1800" dirty="0"/>
              <a:t> (</a:t>
            </a:r>
            <a:r>
              <a:rPr lang="en-US" sz="1800" dirty="0" err="1"/>
              <a:t>finanční</a:t>
            </a:r>
            <a:r>
              <a:rPr lang="en-US" sz="1800" dirty="0"/>
              <a:t>) </a:t>
            </a:r>
            <a:r>
              <a:rPr lang="en-US" sz="1800" dirty="0" err="1"/>
              <a:t>zvyšování</a:t>
            </a:r>
            <a:r>
              <a:rPr lang="en-US" sz="1800" dirty="0"/>
              <a:t> </a:t>
            </a:r>
            <a:r>
              <a:rPr lang="en-US" sz="1800" dirty="0" err="1"/>
              <a:t>kvality</a:t>
            </a:r>
            <a:r>
              <a:rPr lang="en-US" sz="1800" dirty="0"/>
              <a:t> </a:t>
            </a:r>
            <a:r>
              <a:rPr lang="en-US" sz="1800" dirty="0" err="1"/>
              <a:t>péče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různých</a:t>
            </a:r>
            <a:r>
              <a:rPr lang="en-US" sz="1800" dirty="0"/>
              <a:t> </a:t>
            </a:r>
            <a:r>
              <a:rPr lang="en-US" sz="1800" dirty="0" err="1"/>
              <a:t>úrovních</a:t>
            </a:r>
            <a:r>
              <a:rPr lang="en-US" sz="1800" dirty="0"/>
              <a:t> (“</a:t>
            </a:r>
            <a:r>
              <a:rPr lang="en-US" sz="1800" b="1" dirty="0"/>
              <a:t>pay for performance</a:t>
            </a:r>
            <a:r>
              <a:rPr lang="en-US" sz="1800" dirty="0"/>
              <a:t>”)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err="1"/>
              <a:t>Hodnocení</a:t>
            </a:r>
            <a:r>
              <a:rPr lang="en-US" sz="1800" b="1" dirty="0"/>
              <a:t> </a:t>
            </a:r>
            <a:r>
              <a:rPr lang="en-US" sz="1800" b="1" dirty="0" err="1"/>
              <a:t>nákladové</a:t>
            </a:r>
            <a:r>
              <a:rPr lang="en-US" sz="1800" b="1" dirty="0"/>
              <a:t> </a:t>
            </a:r>
            <a:r>
              <a:rPr lang="en-US" sz="1800" b="1" dirty="0" err="1"/>
              <a:t>efektivity</a:t>
            </a:r>
            <a:r>
              <a:rPr lang="en-US" sz="1800" b="1" dirty="0"/>
              <a:t> </a:t>
            </a:r>
            <a:r>
              <a:rPr lang="en-US" sz="1800" b="1" dirty="0" err="1"/>
              <a:t>preventivních</a:t>
            </a:r>
            <a:r>
              <a:rPr lang="en-US" sz="1800" b="1" dirty="0"/>
              <a:t> a </a:t>
            </a:r>
            <a:r>
              <a:rPr lang="en-US" sz="1800" b="1" dirty="0" err="1"/>
              <a:t>léčebných</a:t>
            </a:r>
            <a:r>
              <a:rPr lang="en-US" sz="1800" b="1" dirty="0"/>
              <a:t> </a:t>
            </a:r>
            <a:r>
              <a:rPr lang="en-US" sz="1800" b="1" dirty="0" err="1"/>
              <a:t>programů</a:t>
            </a:r>
            <a:endParaRPr lang="en-US" sz="1800" b="1" dirty="0"/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Úloha</a:t>
            </a:r>
            <a:r>
              <a:rPr lang="en-US" sz="1800" dirty="0"/>
              <a:t> </a:t>
            </a:r>
            <a:r>
              <a:rPr lang="en-US" sz="1800" b="1" dirty="0" err="1"/>
              <a:t>praktických</a:t>
            </a:r>
            <a:r>
              <a:rPr lang="en-US" sz="1800" b="1" dirty="0"/>
              <a:t> </a:t>
            </a:r>
            <a:r>
              <a:rPr lang="en-US" sz="1800" b="1" dirty="0" err="1"/>
              <a:t>lékařů</a:t>
            </a:r>
            <a:r>
              <a:rPr lang="en-US" sz="1800" b="1" dirty="0"/>
              <a:t> </a:t>
            </a:r>
            <a:r>
              <a:rPr lang="en-US" sz="1800" dirty="0" err="1"/>
              <a:t>zejm</a:t>
            </a:r>
            <a:r>
              <a:rPr lang="en-US" sz="1800" dirty="0"/>
              <a:t>. v </a:t>
            </a:r>
            <a:r>
              <a:rPr lang="en-US" sz="1800" dirty="0" err="1"/>
              <a:t>managementu</a:t>
            </a:r>
            <a:r>
              <a:rPr lang="en-US" sz="1800" dirty="0"/>
              <a:t> </a:t>
            </a:r>
            <a:r>
              <a:rPr lang="en-US" sz="1800" dirty="0" err="1"/>
              <a:t>chronických</a:t>
            </a:r>
            <a:r>
              <a:rPr lang="en-US" sz="1800" dirty="0"/>
              <a:t> </a:t>
            </a:r>
            <a:r>
              <a:rPr lang="en-US" sz="1800" dirty="0" err="1"/>
              <a:t>onemocnění</a:t>
            </a:r>
            <a:r>
              <a:rPr lang="en-US" sz="1800" dirty="0"/>
              <a:t> – </a:t>
            </a:r>
            <a:r>
              <a:rPr lang="en-US" sz="1800" dirty="0" err="1"/>
              <a:t>definice</a:t>
            </a:r>
            <a:r>
              <a:rPr lang="en-US" sz="1800" dirty="0"/>
              <a:t> </a:t>
            </a:r>
            <a:r>
              <a:rPr lang="en-US" sz="1800" dirty="0" err="1"/>
              <a:t>zodpovědnosti</a:t>
            </a:r>
            <a:r>
              <a:rPr lang="en-US" sz="1800" dirty="0"/>
              <a:t>/gate-keeping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Nedostatek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informací</a:t>
            </a:r>
            <a:r>
              <a:rPr lang="en-US" sz="2400" b="1" dirty="0">
                <a:solidFill>
                  <a:srgbClr val="FF0000"/>
                </a:solidFill>
              </a:rPr>
              <a:t> pro </a:t>
            </a:r>
            <a:r>
              <a:rPr lang="en-US" sz="2400" b="1" dirty="0" err="1">
                <a:solidFill>
                  <a:srgbClr val="FF0000"/>
                </a:solidFill>
              </a:rPr>
              <a:t>pacienty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zejm</a:t>
            </a:r>
            <a:r>
              <a:rPr lang="en-US" sz="2400" b="1" dirty="0">
                <a:solidFill>
                  <a:srgbClr val="FF0000"/>
                </a:solidFill>
              </a:rPr>
              <a:t>. o </a:t>
            </a:r>
            <a:r>
              <a:rPr lang="en-US" sz="2400" b="1" dirty="0" err="1">
                <a:solidFill>
                  <a:srgbClr val="FF0000"/>
                </a:solidFill>
              </a:rPr>
              <a:t>kvalitě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poskytovatelů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není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motivace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soutěžit</a:t>
            </a:r>
            <a:r>
              <a:rPr lang="en-US" sz="2400" b="1" dirty="0">
                <a:solidFill>
                  <a:srgbClr val="FF0000"/>
                </a:solidFill>
              </a:rPr>
              <a:t> o </a:t>
            </a:r>
            <a:r>
              <a:rPr lang="en-US" sz="2400" b="1" dirty="0" err="1">
                <a:solidFill>
                  <a:srgbClr val="FF0000"/>
                </a:solidFill>
              </a:rPr>
              <a:t>pacienty</a:t>
            </a:r>
            <a:endParaRPr lang="en-US" sz="2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Špatná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úroveň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vzdělávání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pacientů</a:t>
            </a:r>
            <a:r>
              <a:rPr lang="en-US" sz="2400" b="1" dirty="0">
                <a:solidFill>
                  <a:srgbClr val="FF0000"/>
                </a:solidFill>
              </a:rPr>
              <a:t> a “self-</a:t>
            </a:r>
            <a:r>
              <a:rPr lang="en-US" sz="2400" b="1" dirty="0" err="1">
                <a:solidFill>
                  <a:srgbClr val="FF0000"/>
                </a:solidFill>
              </a:rPr>
              <a:t>managementu</a:t>
            </a:r>
            <a:r>
              <a:rPr lang="en-US" sz="2400" b="1" dirty="0">
                <a:solidFill>
                  <a:srgbClr val="FF0000"/>
                </a:solidFill>
              </a:rPr>
              <a:t>” </a:t>
            </a:r>
            <a:r>
              <a:rPr lang="en-US" sz="2400" b="1" dirty="0" err="1">
                <a:solidFill>
                  <a:srgbClr val="FF0000"/>
                </a:solidFill>
              </a:rPr>
              <a:t>chronických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onemocnění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Chybí</a:t>
            </a:r>
            <a:r>
              <a:rPr lang="en-US" sz="1800" dirty="0"/>
              <a:t> </a:t>
            </a:r>
            <a:r>
              <a:rPr lang="en-US" sz="1800" b="1" dirty="0" err="1"/>
              <a:t>dlouhodobá</a:t>
            </a:r>
            <a:r>
              <a:rPr lang="en-US" sz="1800" b="1" dirty="0"/>
              <a:t> </a:t>
            </a:r>
            <a:r>
              <a:rPr lang="en-US" sz="1800" b="1" dirty="0" err="1"/>
              <a:t>koncepce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  <a:r>
              <a:rPr lang="en-US" sz="1800" dirty="0" err="1"/>
              <a:t>velký</a:t>
            </a:r>
            <a:r>
              <a:rPr lang="en-US" sz="1800" dirty="0"/>
              <a:t> </a:t>
            </a:r>
            <a:r>
              <a:rPr lang="en-US" sz="1800" dirty="0" err="1"/>
              <a:t>politický</a:t>
            </a:r>
            <a:r>
              <a:rPr lang="en-US" sz="1800" dirty="0"/>
              <a:t> </a:t>
            </a:r>
            <a:r>
              <a:rPr lang="en-US" sz="1800" dirty="0" err="1"/>
              <a:t>vliv</a:t>
            </a:r>
            <a:r>
              <a:rPr lang="en-US" sz="1800" dirty="0"/>
              <a:t>, </a:t>
            </a:r>
            <a:r>
              <a:rPr lang="en-US" sz="1800" dirty="0" err="1"/>
              <a:t>časté</a:t>
            </a:r>
            <a:r>
              <a:rPr lang="en-US" sz="1800" dirty="0"/>
              <a:t> </a:t>
            </a:r>
            <a:r>
              <a:rPr lang="en-US" sz="1800" dirty="0" err="1"/>
              <a:t>změny</a:t>
            </a:r>
            <a:endParaRPr lang="en-US" sz="1800" dirty="0"/>
          </a:p>
        </p:txBody>
      </p:sp>
      <p:pic>
        <p:nvPicPr>
          <p:cNvPr id="118791" name="Picture 4">
            <a:extLst>
              <a:ext uri="{FF2B5EF4-FFF2-40B4-BE49-F238E27FC236}">
                <a16:creationId xmlns:a16="http://schemas.microsoft.com/office/drawing/2014/main" id="{92732050-E48B-4DEC-97B2-927E3626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01" y="274637"/>
            <a:ext cx="34655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2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586C7-3583-48F6-B678-DCC9FE34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48/1997 – pacienti součástí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7AA84-41D9-4D1A-BB34-91EB13C1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052736"/>
            <a:ext cx="8136904" cy="5235844"/>
          </a:xfrm>
        </p:spPr>
        <p:txBody>
          <a:bodyPr>
            <a:normAutofit fontScale="85000" lnSpcReduction="10000"/>
          </a:bodyPr>
          <a:lstStyle/>
          <a:p>
            <a:r>
              <a:rPr lang="cs-CZ" b="1" u="sng" dirty="0"/>
              <a:t>Hodnocení/</a:t>
            </a:r>
            <a:r>
              <a:rPr lang="cs-CZ" b="1" u="sng" dirty="0" err="1"/>
              <a:t>assessment</a:t>
            </a:r>
            <a:endParaRPr lang="cs-CZ" b="1" u="sng" dirty="0"/>
          </a:p>
          <a:p>
            <a:pPr lvl="1"/>
            <a:r>
              <a:rPr lang="cs-CZ" dirty="0"/>
              <a:t>Účastníkem řízení je také příslušná odborná společnost, sdružující odborníky zabývající se léčbou onemocnění, které může být posuzovaným přípravkem ovlivněno, a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právnická osoba zapsaná do veřejného rejstříku podle jiného právního předpisu</a:t>
            </a:r>
            <a:r>
              <a:rPr lang="cs-CZ" b="1" baseline="30000" dirty="0">
                <a:solidFill>
                  <a:schemeClr val="bg2">
                    <a:lumMod val="50000"/>
                  </a:schemeClr>
                </a:solidFill>
              </a:rPr>
              <a:t>66)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, jejíž hlavní činností je uspokojování a ochrana práv a zájmů pacientů na území České republiky a která vznikla nejméně 12 měsíců přede dnem zahájení řízení, sdružující pacienty s onemocněním, jejichž léčba může být posuzovaným přípravkem ovlivněna</a:t>
            </a:r>
            <a:r>
              <a:rPr lang="cs-CZ" dirty="0"/>
              <a:t> (dále jen „příslušná pacientská organizace“).</a:t>
            </a:r>
          </a:p>
          <a:p>
            <a:pPr lvl="1"/>
            <a:r>
              <a:rPr lang="cs-CZ" dirty="0"/>
              <a:t>Za tím účelem je Ústav oprávněn vyžádat si potřebné informace od Ústavu zdravotnických informací a statistiky České republiky (dále jen „Ústav zdravotnických informací“), Českého statistického úřadu, zdravotních pojišťoven, příslušných orgánů sociálního zabezpečení</a:t>
            </a:r>
            <a:r>
              <a:rPr lang="cs-CZ" baseline="30000" dirty="0"/>
              <a:t>67)</a:t>
            </a:r>
            <a:r>
              <a:rPr lang="cs-CZ" dirty="0"/>
              <a:t> a příslušných odborných institucí, odborných společností a 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příslušných pacientských organizací. </a:t>
            </a:r>
          </a:p>
          <a:p>
            <a:r>
              <a:rPr lang="cs-CZ" b="1" u="sng" dirty="0"/>
              <a:t>Posouzení/rozhodnutí (</a:t>
            </a:r>
            <a:r>
              <a:rPr lang="cs-CZ" b="1" u="sng" dirty="0" err="1"/>
              <a:t>appraisal</a:t>
            </a:r>
            <a:r>
              <a:rPr lang="cs-CZ" b="1" u="sng" dirty="0"/>
              <a:t>)</a:t>
            </a:r>
          </a:p>
          <a:p>
            <a:pPr lvl="1"/>
            <a:r>
              <a:rPr lang="cs-CZ" dirty="0"/>
              <a:t>Členy poradního orgánu jmenuje a odvolává ministr zdravotnictví na návrh Ministerstva zdravotnictví, zdravotních pojišťoven, odborných lékařských společností a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pacientské veřejnosti </a:t>
            </a:r>
            <a:r>
              <a:rPr lang="cs-CZ" dirty="0"/>
              <a:t>tak, aby jejich zastoupení bylo stejné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58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D62FC-7E64-1F45-B821-CBC8C733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a třetí cesta/</a:t>
            </a:r>
            <a:r>
              <a:rPr lang="cs-CZ" dirty="0" err="1"/>
              <a:t>orphan</a:t>
            </a:r>
            <a:r>
              <a:rPr lang="cs-CZ" dirty="0"/>
              <a:t> 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E4A20-EA8B-9C47-8CBB-D874F1F1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1565"/>
            <a:ext cx="8136904" cy="562075"/>
          </a:xfrm>
        </p:spPr>
        <p:txBody>
          <a:bodyPr/>
          <a:lstStyle/>
          <a:p>
            <a:r>
              <a:rPr lang="cs-CZ" dirty="0"/>
              <a:t>Přináší odlišný rámec pro rozhodování </a:t>
            </a:r>
            <a:r>
              <a:rPr lang="cs-CZ" dirty="0" err="1"/>
              <a:t>orfany</a:t>
            </a:r>
            <a:r>
              <a:rPr lang="cs-CZ" dirty="0"/>
              <a:t>/non-</a:t>
            </a:r>
            <a:r>
              <a:rPr lang="cs-CZ" dirty="0" err="1"/>
              <a:t>orfany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9D51B0C-2662-914C-B388-4CC8627DBF97}"/>
              </a:ext>
            </a:extLst>
          </p:cNvPr>
          <p:cNvSpPr txBox="1">
            <a:spLocks/>
          </p:cNvSpPr>
          <p:nvPr/>
        </p:nvSpPr>
        <p:spPr>
          <a:xfrm>
            <a:off x="122820" y="1616596"/>
            <a:ext cx="4449180" cy="4620716"/>
          </a:xfrm>
          <a:prstGeom prst="rect">
            <a:avLst/>
          </a:prstGeom>
          <a:noFill/>
          <a:ln w="28575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6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1425" b="1" dirty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§ 39b </a:t>
            </a:r>
            <a:r>
              <a:rPr lang="cs-CZ" altLang="en-US" sz="1425" dirty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Zásady stanovení nebo změn výše a podmínek úhrady léčivých přípravků</a:t>
            </a:r>
            <a:endParaRPr lang="cs-CZ" altLang="en-US" sz="1425" b="1" u="sng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cs-CZ" altLang="en-US" sz="1425" b="1" u="sng" dirty="0" err="1">
                <a:ea typeface="ＭＳ Ｐゴシック" charset="-128"/>
              </a:rPr>
              <a:t>Kriteria</a:t>
            </a:r>
            <a:r>
              <a:rPr lang="cs-CZ" altLang="en-US" sz="1425" b="1" u="sng" dirty="0">
                <a:ea typeface="ＭＳ Ｐゴシック" charset="-128"/>
              </a:rPr>
              <a:t> hodnocení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FF0000"/>
                </a:solidFill>
                <a:ea typeface="ＭＳ Ｐゴシック" charset="-128"/>
              </a:rPr>
              <a:t>terapeutická účinnost a bezpečnost 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F0"/>
                </a:solidFill>
                <a:ea typeface="ＭＳ Ｐゴシック" charset="-128"/>
              </a:rPr>
              <a:t>závažnost onemocnění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FF0000"/>
                </a:solidFill>
                <a:ea typeface="ＭＳ Ｐゴシック" charset="-128"/>
              </a:rPr>
              <a:t>nákladová efektivita – náklady a přínosy na jednoho pojištěnce a celkové náklady na zdravotní péči hrazenou ze zdravotního pojištění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F0"/>
                </a:solidFill>
                <a:ea typeface="ＭＳ Ｐゴシック" charset="-128"/>
              </a:rPr>
              <a:t>veřejný zájem</a:t>
            </a:r>
          </a:p>
          <a:p>
            <a:pPr lvl="1">
              <a:lnSpc>
                <a:spcPct val="80000"/>
              </a:lnSpc>
            </a:pPr>
            <a:r>
              <a:rPr lang="pl-PL" altLang="en-US" sz="1275" i="1" dirty="0" err="1">
                <a:ea typeface="ＭＳ Ｐゴシック" charset="-128"/>
              </a:rPr>
              <a:t>vhodnost</a:t>
            </a:r>
            <a:r>
              <a:rPr lang="pl-PL" altLang="en-US" sz="1275" i="1" dirty="0">
                <a:ea typeface="ＭＳ Ｐゴシック" charset="-128"/>
              </a:rPr>
              <a:t> </a:t>
            </a:r>
            <a:r>
              <a:rPr lang="pl-PL" altLang="en-US" sz="1275" i="1" dirty="0" err="1">
                <a:ea typeface="ＭＳ Ｐゴシック" charset="-128"/>
              </a:rPr>
              <a:t>cesty</a:t>
            </a:r>
            <a:r>
              <a:rPr lang="pl-PL" altLang="en-US" sz="1275" i="1" dirty="0">
                <a:ea typeface="ＭＳ Ｐゴシック" charset="-128"/>
              </a:rPr>
              <a:t> </a:t>
            </a:r>
            <a:r>
              <a:rPr lang="pl-PL" altLang="en-US" sz="1275" i="1" dirty="0" err="1">
                <a:ea typeface="ＭＳ Ｐゴシック" charset="-128"/>
              </a:rPr>
              <a:t>podání</a:t>
            </a:r>
            <a:r>
              <a:rPr lang="pl-PL" altLang="en-US" sz="1275" i="1" dirty="0">
                <a:ea typeface="ＭＳ Ｐゴシック" charset="-128"/>
              </a:rPr>
              <a:t>, formy, </a:t>
            </a:r>
            <a:r>
              <a:rPr lang="pl-PL" altLang="en-US" sz="1275" i="1" dirty="0" err="1">
                <a:ea typeface="ＭＳ Ｐゴシック" charset="-128"/>
              </a:rPr>
              <a:t>síly</a:t>
            </a:r>
            <a:r>
              <a:rPr lang="pl-PL" altLang="en-US" sz="1275" i="1" dirty="0">
                <a:ea typeface="ＭＳ Ｐゴシック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en-US" sz="1275" i="1" dirty="0">
                <a:ea typeface="ＭＳ Ｐゴシック" charset="-128"/>
              </a:rPr>
              <a:t>obvyklé dávkování</a:t>
            </a:r>
          </a:p>
          <a:p>
            <a:pPr lvl="1">
              <a:lnSpc>
                <a:spcPct val="80000"/>
              </a:lnSpc>
            </a:pPr>
            <a:r>
              <a:rPr lang="cs-CZ" altLang="en-US" sz="1275" i="1" dirty="0">
                <a:ea typeface="ＭＳ Ｐゴシック" charset="-128"/>
              </a:rPr>
              <a:t>nezbytná délka léčby </a:t>
            </a:r>
          </a:p>
          <a:p>
            <a:pPr lvl="1">
              <a:lnSpc>
                <a:spcPct val="80000"/>
              </a:lnSpc>
            </a:pPr>
            <a:r>
              <a:rPr lang="cs-CZ" altLang="en-US" sz="1275" i="1" dirty="0">
                <a:ea typeface="ＭＳ Ｐゴシック" charset="-128"/>
              </a:rPr>
              <a:t>míra součinnosti osoby, které je podáván 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F0"/>
                </a:solidFill>
                <a:ea typeface="ＭＳ Ｐゴシック" charset="-128"/>
              </a:rPr>
              <a:t>jeho nahraditelnost jiným léčivem 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FF0000"/>
                </a:solidFill>
                <a:ea typeface="ＭＳ Ｐゴシック" charset="-128"/>
              </a:rPr>
              <a:t>předpokládaný dopad úhrady na finanční prostředky zdravotního pojištění 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F0"/>
                </a:solidFill>
                <a:ea typeface="ＭＳ Ｐゴシック" charset="-128"/>
              </a:rPr>
              <a:t>doporučené postupy odborných institucí a odborníků, a to vždy z hlediska nákladové efektivity a s ohledem na dopad na finanční prostředky </a:t>
            </a:r>
          </a:p>
          <a:p>
            <a:pPr>
              <a:lnSpc>
                <a:spcPct val="90000"/>
              </a:lnSpc>
            </a:pPr>
            <a:endParaRPr lang="cs-CZ" altLang="en-US" sz="1875" dirty="0">
              <a:ea typeface="ＭＳ Ｐゴシック" charset="-128"/>
            </a:endParaRP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11DB9378-1236-A042-8D89-A29CD601975F}"/>
              </a:ext>
            </a:extLst>
          </p:cNvPr>
          <p:cNvSpPr txBox="1">
            <a:spLocks/>
          </p:cNvSpPr>
          <p:nvPr/>
        </p:nvSpPr>
        <p:spPr>
          <a:xfrm>
            <a:off x="4525652" y="1603640"/>
            <a:ext cx="4449180" cy="4620716"/>
          </a:xfrm>
          <a:prstGeom prst="rect">
            <a:avLst/>
          </a:prstGeom>
          <a:noFill/>
          <a:ln w="28575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6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1425" b="1" dirty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§ 39da </a:t>
            </a:r>
            <a:r>
              <a:rPr lang="cs-CZ" altLang="en-US" sz="1425" dirty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Zásady pro úhradu léčivých přípravků k léčbě vzácných onemocnění</a:t>
            </a:r>
            <a:endParaRPr lang="cs-CZ" altLang="en-US" sz="1425" b="1" u="sng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cs-CZ" altLang="en-US" sz="1425" b="1" u="sng" dirty="0" err="1">
                <a:ea typeface="ＭＳ Ｐゴシック" charset="-128"/>
              </a:rPr>
              <a:t>Kriteria</a:t>
            </a:r>
            <a:r>
              <a:rPr lang="cs-CZ" altLang="en-US" sz="1425" b="1" u="sng" dirty="0">
                <a:ea typeface="ＭＳ Ｐゴシック" charset="-128"/>
              </a:rPr>
              <a:t> hodnocení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FF0000"/>
                </a:solidFill>
                <a:ea typeface="ＭＳ Ｐゴシック" charset="-128"/>
              </a:rPr>
              <a:t>a) jeho terapeutická účinnost a bezpečnost, </a:t>
            </a:r>
          </a:p>
          <a:p>
            <a:pPr lvl="1">
              <a:lnSpc>
                <a:spcPct val="90000"/>
              </a:lnSpc>
            </a:pPr>
            <a:r>
              <a:rPr lang="cs-CZ" altLang="en-US" sz="1400" b="1" dirty="0">
                <a:solidFill>
                  <a:srgbClr val="00B0F0"/>
                </a:solidFill>
                <a:ea typeface="ＭＳ Ｐゴシック" charset="-128"/>
              </a:rPr>
              <a:t>b) závažnost onemocnění, k jehož léčbě je určen, 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c) jeho nahraditelnost jinými léčebnými postupy hrazenými z prostředků zdravotního pojištění,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50"/>
                </a:solidFill>
                <a:ea typeface="ＭＳ Ｐゴシック" charset="-128"/>
              </a:rPr>
              <a:t>d) celospolečenský význam možnosti terapeutického ovlivnění onemocnění, k jehož léčbě je určen, a dopady léčby na systém zdravotního pojištění a sociálního zabezpečení,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50"/>
                </a:solidFill>
                <a:ea typeface="ＭＳ Ｐゴシック" charset="-128"/>
              </a:rPr>
              <a:t>e) jeho prokazatelný přínos na zlepšení kvality života pacienta, 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50"/>
                </a:solidFill>
                <a:ea typeface="ＭＳ Ｐゴシック" charset="-128"/>
              </a:rPr>
              <a:t>f) reálné možnosti pro zajištění poskytování úspěšné a efektivní léčby v síti poskytovatelů zdravotních služeb,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chemeClr val="bg2">
                    <a:lumMod val="75000"/>
                  </a:schemeClr>
                </a:solidFill>
                <a:ea typeface="ＭＳ Ｐゴシック" charset="-128"/>
              </a:rPr>
              <a:t>g) doporučené postupy odborných institucí a příslušných odborných společností,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00B050"/>
                </a:solidFill>
                <a:ea typeface="ＭＳ Ｐゴシック" charset="-128"/>
              </a:rPr>
              <a:t>h) podmínky jeho úhrady z prostředků zdravotního pojištění navržené v žádosti, včetně případných smluv uzavřených ve veřejném zájmu držitelem rozhodnutí o registraci a zdravotními pojišťovnami omezujících dopad na prostředky zdravotního pojištění nebo upravujících sdílení rizik souvisejících s účinností tohoto léčivého přípravku v podmínkách klinické praxe</a:t>
            </a:r>
            <a:r>
              <a:rPr lang="cs-CZ" altLang="en-US" sz="1275" b="1" dirty="0">
                <a:solidFill>
                  <a:srgbClr val="FF0000"/>
                </a:solidFill>
                <a:ea typeface="ＭＳ Ｐゴシック" charset="-128"/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altLang="en-US" sz="1275" b="1" dirty="0">
                <a:solidFill>
                  <a:srgbClr val="FF0000"/>
                </a:solidFill>
                <a:ea typeface="ＭＳ Ｐゴシック" charset="-128"/>
              </a:rPr>
              <a:t>i) nákladová efektivita a předpokládaný dopad do rozpočtu.</a:t>
            </a:r>
          </a:p>
          <a:p>
            <a:pPr>
              <a:lnSpc>
                <a:spcPct val="90000"/>
              </a:lnSpc>
            </a:pPr>
            <a:endParaRPr lang="cs-CZ" altLang="en-US" sz="1875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068025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nímek">
  <a:themeElements>
    <a:clrScheme name="ihet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83E95"/>
      </a:accent2>
      <a:accent3>
        <a:srgbClr val="2C95A0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767</Words>
  <Application>Microsoft Office PowerPoint</Application>
  <PresentationFormat>Předvádění na obrazovce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Verdana</vt:lpstr>
      <vt:lpstr>Úvodní snímek</vt:lpstr>
      <vt:lpstr>Role pacientů v procesu hodnocení medicínských technologií  a očekávané změny v ČR</vt:lpstr>
      <vt:lpstr>Proč ???</vt:lpstr>
      <vt:lpstr>Co považují občané za podstatné…</vt:lpstr>
      <vt:lpstr>Prezentace aplikace PowerPoint</vt:lpstr>
      <vt:lpstr>Jaká je role pacientů?</vt:lpstr>
      <vt:lpstr>Různé modely účasti v procesu HTA</vt:lpstr>
      <vt:lpstr>2014: OECD doporučení</vt:lpstr>
      <vt:lpstr>Novela 48/1997 – pacienti součástí procesu</vt:lpstr>
      <vt:lpstr>Současná a třetí cesta/orphan legislativa</vt:lpstr>
      <vt:lpstr>Efekty zavedení hodnocení nákladů a přínosů (HTA)</vt:lpstr>
      <vt:lpstr>Příklady účasti pacientů na HTA (Karen Facey 2018)</vt:lpstr>
      <vt:lpstr>Překážky zapojení pacientů/veřejnosti do HTA v ČR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Míša</dc:creator>
  <cp:lastModifiedBy>Doležal Tomáš</cp:lastModifiedBy>
  <cp:revision>105</cp:revision>
  <dcterms:created xsi:type="dcterms:W3CDTF">2014-04-25T09:12:13Z</dcterms:created>
  <dcterms:modified xsi:type="dcterms:W3CDTF">2020-06-03T06:44:42Z</dcterms:modified>
</cp:coreProperties>
</file>