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805" r:id="rId3"/>
    <p:sldId id="804" r:id="rId4"/>
    <p:sldId id="806" r:id="rId5"/>
    <p:sldId id="768" r:id="rId6"/>
    <p:sldId id="770" r:id="rId7"/>
    <p:sldId id="796" r:id="rId8"/>
    <p:sldId id="801" r:id="rId9"/>
    <p:sldId id="802" r:id="rId10"/>
    <p:sldId id="797" r:id="rId11"/>
    <p:sldId id="803" r:id="rId12"/>
    <p:sldId id="799" r:id="rId13"/>
    <p:sldId id="800" r:id="rId14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Kruntoradova" initials="KK" lastIdx="40" clrIdx="0"/>
  <p:cmAuthor id="2" name="Tomáš Mlčoch" initials="t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E9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 autoAdjust="0"/>
    <p:restoredTop sz="94055" autoAdjust="0"/>
  </p:normalViewPr>
  <p:slideViewPr>
    <p:cSldViewPr>
      <p:cViewPr varScale="1">
        <p:scale>
          <a:sx n="95" d="100"/>
          <a:sy n="9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6FB13-830E-44FB-84FE-1905B19CDE0B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Institut pro zdravotní ekonomiku a technology assessment o.p.s.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D390-E8EB-4217-9C84-066FF379D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957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ABCF8-97BA-423B-BB18-EE8132E527C8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Institut pro zdravotní ekonomiku a technology assessment o.p.s.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D40D-9263-46C0-AD6A-AC388C2D0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361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73444"/>
            <a:ext cx="7772400" cy="1609394"/>
          </a:xfrm>
          <a:solidFill>
            <a:srgbClr val="283E92"/>
          </a:solidFill>
        </p:spPr>
        <p:txBody>
          <a:bodyPr/>
          <a:lstStyle>
            <a:lvl1pPr algn="ctr">
              <a:defRPr sz="4400" b="1" cap="small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172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1450504" cy="268139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323528" y="692696"/>
            <a:ext cx="84249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7452320" y="5921544"/>
            <a:ext cx="1584176" cy="836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77944"/>
            <a:ext cx="3447114" cy="10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3E9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41565"/>
            <a:ext cx="8136904" cy="5235844"/>
          </a:xfrm>
          <a:ln w="28575"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82DF9AFD-6673-4B80-90B7-7AF39CBD36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6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- vodorov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199" y="3717032"/>
            <a:ext cx="8147247" cy="263931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005705"/>
            <a:ext cx="8147246" cy="2544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82DF9AFD-6673-4B80-90B7-7AF39CBD36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10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952" y="4478908"/>
            <a:ext cx="7772400" cy="1362075"/>
          </a:xfrm>
        </p:spPr>
        <p:txBody>
          <a:bodyPr anchor="t"/>
          <a:lstStyle>
            <a:lvl1pPr algn="ctr">
              <a:defRPr sz="2400" b="0" i="0" cap="none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496943" cy="1500187"/>
          </a:xfrm>
          <a:solidFill>
            <a:srgbClr val="283E9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 cap="small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915816" y="6453336"/>
            <a:ext cx="2133600" cy="268139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323528" y="692696"/>
            <a:ext cx="83159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02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- svis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098" y="260926"/>
            <a:ext cx="8147248" cy="359761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2176" y="980728"/>
            <a:ext cx="4073624" cy="532859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8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3921224" cy="532859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900"/>
            </a:lvl3pPr>
            <a:lvl4pPr>
              <a:defRPr sz="18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25193" y="6405541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82DF9AFD-6673-4B80-90B7-7AF39CBD36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12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7259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778670"/>
            <a:ext cx="4040188" cy="45306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 err="1"/>
              <a:t>Dfkaldfda</a:t>
            </a:r>
            <a:r>
              <a:rPr lang="cs-CZ" dirty="0"/>
              <a:t> </a:t>
            </a:r>
          </a:p>
          <a:p>
            <a:pPr lvl="2"/>
            <a:r>
              <a:rPr lang="cs-CZ" dirty="0" err="1"/>
              <a:t>ddfdad</a:t>
            </a:r>
            <a:endParaRPr lang="cs-CZ" dirty="0"/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97697" y="980728"/>
            <a:ext cx="4041775" cy="7259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78668"/>
            <a:ext cx="4041775" cy="45306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57200" y="6391764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82DF9AFD-6673-4B80-90B7-7AF39CBD36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24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52945" y="6453336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82DF9AFD-6673-4B80-90B7-7AF39CBD36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1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547" y="980728"/>
            <a:ext cx="3008313" cy="792088"/>
          </a:xfrm>
        </p:spPr>
        <p:txBody>
          <a:bodyPr anchor="b"/>
          <a:lstStyle>
            <a:lvl1pPr algn="l">
              <a:defRPr sz="2000" b="1">
                <a:solidFill>
                  <a:srgbClr val="283E9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82DF9AFD-6673-4B80-90B7-7AF39CBD36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9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47248" cy="562075"/>
          </a:xfrm>
          <a:prstGeom prst="rect">
            <a:avLst/>
          </a:prstGeom>
          <a:noFill/>
          <a:ln w="15875" cmpd="sng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136904" cy="5235844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60588"/>
            <a:ext cx="1372545" cy="432893"/>
          </a:xfrm>
          <a:prstGeom prst="rect">
            <a:avLst/>
          </a:prstGeom>
        </p:spPr>
      </p:pic>
      <p:cxnSp>
        <p:nvCxnSpPr>
          <p:cNvPr id="9" name="Přímá spojnice 8"/>
          <p:cNvCxnSpPr/>
          <p:nvPr userDrawn="1"/>
        </p:nvCxnSpPr>
        <p:spPr>
          <a:xfrm>
            <a:off x="467544" y="908720"/>
            <a:ext cx="8136904" cy="0"/>
          </a:xfrm>
          <a:prstGeom prst="line">
            <a:avLst/>
          </a:prstGeom>
          <a:ln w="28575">
            <a:solidFill>
              <a:srgbClr val="283E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84980" y="6420202"/>
            <a:ext cx="1206700" cy="2638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4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i="0" kern="1200" cap="small" baseline="0">
          <a:solidFill>
            <a:srgbClr val="283E9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6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6672" y="404664"/>
            <a:ext cx="7990656" cy="2401482"/>
          </a:xfrm>
        </p:spPr>
        <p:txBody>
          <a:bodyPr/>
          <a:lstStyle/>
          <a:p>
            <a:r>
              <a:rPr lang="cs-CZ" dirty="0"/>
              <a:t>Dopady pandemie </a:t>
            </a:r>
            <a:r>
              <a:rPr lang="cs-CZ" dirty="0" err="1"/>
              <a:t>covid</a:t>
            </a:r>
            <a:r>
              <a:rPr lang="cs-CZ" dirty="0"/>
              <a:t> na </a:t>
            </a:r>
            <a:br>
              <a:rPr lang="cs-CZ" dirty="0"/>
            </a:br>
            <a:r>
              <a:rPr lang="cs-CZ" dirty="0"/>
              <a:t>CZ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Tomáš Doležal</a:t>
            </a:r>
          </a:p>
          <a:p>
            <a:r>
              <a:rPr lang="cs-CZ" sz="2400" b="1" dirty="0"/>
              <a:t>Institut pro zdravotní ekonomiku a technology </a:t>
            </a:r>
            <a:r>
              <a:rPr lang="cs-CZ" sz="2400" b="1" dirty="0" err="1"/>
              <a:t>assessment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66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F9751-0B45-48AC-9C79-A43761E8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 zdravotních pojišťoven 2020/2021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0E465-AA0B-46B3-A265-5CA2EF684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52" y="1448178"/>
            <a:ext cx="8136904" cy="5235844"/>
          </a:xfrm>
        </p:spPr>
        <p:txBody>
          <a:bodyPr/>
          <a:lstStyle/>
          <a:p>
            <a:r>
              <a:rPr lang="cs-CZ" dirty="0"/>
              <a:t>Rozjelo se dohodovací řízení na 2021:</a:t>
            </a:r>
          </a:p>
          <a:p>
            <a:pPr lvl="1"/>
            <a:r>
              <a:rPr lang="cs-CZ" dirty="0"/>
              <a:t>Analytická komise: propad 2020: -52 mld. Kč (-31 mld. Kč VZP)</a:t>
            </a:r>
          </a:p>
          <a:p>
            <a:pPr lvl="2"/>
            <a:r>
              <a:rPr lang="cs-CZ" dirty="0"/>
              <a:t>Rezervní fondy ZP: 40,2 mld. Kč (VZP 23,8 mld. Kč)</a:t>
            </a:r>
          </a:p>
          <a:p>
            <a:r>
              <a:rPr lang="cs-CZ" dirty="0"/>
              <a:t>PS PČR schválila navýšení platby státu za tzv. státní pojištěnce</a:t>
            </a:r>
          </a:p>
          <a:p>
            <a:pPr lvl="1"/>
            <a:r>
              <a:rPr lang="cs-CZ" dirty="0"/>
              <a:t>Od 1.6.2020: + 500 Kč …..+ 20 mld. Kč</a:t>
            </a:r>
          </a:p>
          <a:p>
            <a:pPr lvl="1"/>
            <a:r>
              <a:rPr lang="cs-CZ" dirty="0"/>
              <a:t>Od 1.1.2021: +700 Kč….+53,3 mld. Kč</a:t>
            </a:r>
          </a:p>
          <a:p>
            <a:endParaRPr lang="cs-CZ" dirty="0"/>
          </a:p>
          <a:p>
            <a:r>
              <a:rPr lang="cs-CZ" b="1" dirty="0"/>
              <a:t>Výsledek: </a:t>
            </a:r>
          </a:p>
          <a:p>
            <a:pPr lvl="1"/>
            <a:r>
              <a:rPr lang="cs-CZ" b="1" dirty="0"/>
              <a:t>ZP by díky rezervním fondům měli zvládnout naplnit zdravotně pojistné plány na rok 2020, včetně nárůstu v oblasti </a:t>
            </a:r>
            <a:r>
              <a:rPr lang="cs-CZ" b="1" dirty="0" err="1"/>
              <a:t>centrových</a:t>
            </a:r>
            <a:r>
              <a:rPr lang="cs-CZ" b="1" dirty="0"/>
              <a:t> LP</a:t>
            </a:r>
          </a:p>
          <a:p>
            <a:pPr lvl="1"/>
            <a:r>
              <a:rPr lang="cs-CZ" b="1" dirty="0"/>
              <a:t>Rok 2021 je značně nejistý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49F8DD-E39D-4058-8DF8-74354A35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DF9AFD-6673-4B80-90B7-7AF39CBD367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05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2D4A3-37D5-46DA-9750-3886ECED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Odhady příjmů 2020/2021 (14.5.2020)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79DDAC-6BC4-4B26-BACE-E8D3E63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841A62-3B00-4DDE-B2F7-5D19EB52B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94" y="1052736"/>
            <a:ext cx="7796554" cy="48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FACF8-A18B-403A-83AD-936B8A2E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Makroekonomické dopady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31B01C-EEAB-49B7-89BD-4AD3EF3C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20230"/>
            <a:ext cx="3649884" cy="4619683"/>
          </a:xfrm>
        </p:spPr>
        <p:txBody>
          <a:bodyPr>
            <a:normAutofit/>
          </a:bodyPr>
          <a:lstStyle/>
          <a:p>
            <a:r>
              <a:rPr lang="cs-CZ" dirty="0"/>
              <a:t>Pokles HDP + nezaměstnanost + stagnace/pokles mezd</a:t>
            </a:r>
          </a:p>
          <a:p>
            <a:r>
              <a:rPr lang="cs-CZ" dirty="0"/>
              <a:t>Největší v Eurozóně: -7,5% (2020), +4,7% (2021)</a:t>
            </a:r>
          </a:p>
          <a:p>
            <a:r>
              <a:rPr lang="cs-CZ" dirty="0"/>
              <a:t>ČR: nezaměstnanost: z 3% na min 5-6%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9255901-8F28-45D6-B89B-D106D911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16386" name="Picture 2" descr="View image on Twitter">
            <a:extLst>
              <a:ext uri="{FF2B5EF4-FFF2-40B4-BE49-F238E27FC236}">
                <a16:creationId xmlns:a16="http://schemas.microsoft.com/office/drawing/2014/main" id="{148429FB-BE1C-4BFB-817E-E4EDD341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48" y="4275165"/>
            <a:ext cx="4102596" cy="20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iew image on Twitter">
            <a:extLst>
              <a:ext uri="{FF2B5EF4-FFF2-40B4-BE49-F238E27FC236}">
                <a16:creationId xmlns:a16="http://schemas.microsoft.com/office/drawing/2014/main" id="{85201A89-6A1C-41B7-9F19-19F261AD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46" y="1327209"/>
            <a:ext cx="3748748" cy="24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88C217C-0B78-4A3F-8FCB-CE1EC0AAF336}"/>
              </a:ext>
            </a:extLst>
          </p:cNvPr>
          <p:cNvSpPr txBox="1"/>
          <p:nvPr/>
        </p:nvSpPr>
        <p:spPr>
          <a:xfrm>
            <a:off x="6542873" y="1248533"/>
            <a:ext cx="1594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IMF, </a:t>
            </a:r>
            <a:r>
              <a:rPr lang="cs-CZ" dirty="0" err="1"/>
              <a:t>April</a:t>
            </a:r>
            <a:r>
              <a:rPr lang="cs-CZ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15457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89175-4020-4143-8070-825FF843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 3x rizika a 3x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357B9-1834-4AD9-B189-AD18B4B96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COVID rizika: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Omezení zdravotní péče a možné zanedbání zdravotního stavu (např. chronicky nemocní, onkologická prevence)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Propad financování v důsledku snížení výběru zdravotního pojištění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Zastavení/zpomalení reforem, které mají zvýraznit kvalitu péče</a:t>
            </a:r>
          </a:p>
          <a:p>
            <a:pPr marL="554400" lvl="1" indent="0">
              <a:buNone/>
            </a:pPr>
            <a:endParaRPr lang="cs-CZ" dirty="0"/>
          </a:p>
          <a:p>
            <a:r>
              <a:rPr lang="cs-CZ" dirty="0"/>
              <a:t>COVID výzvy: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Rozšíření telemedicíny, akcelerace digitalizace/</a:t>
            </a:r>
            <a:r>
              <a:rPr lang="cs-CZ" dirty="0" err="1"/>
              <a:t>eHealth</a:t>
            </a:r>
            <a:endParaRPr lang="cs-CZ" dirty="0"/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Racionální úspory v čerpání zdravotní péče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Změna vztahu k prevenci (očkování, kontrola rizikových faktorů)</a:t>
            </a:r>
          </a:p>
          <a:p>
            <a:pPr marL="1011600" lvl="1" indent="-45720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35F33E-BE6D-4734-B3C5-6CB3E45C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79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7BF69-551F-47F7-AD37-D68E1986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počtu testů/pozitivních záchytů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508C6E-F497-4A6D-B7FE-B5F9ECD1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71D908-52FF-4E84-91E2-A1B6254C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" y="1140503"/>
            <a:ext cx="9144000" cy="50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8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EBBD4-CE44-48D2-ADEE-40D93CFC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patří mezi méně zasažené země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0D618B-8B1E-488D-BD54-C0C21EA9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D18A32-CD0F-40B8-BF2F-A4686233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923"/>
            <a:ext cx="9144000" cy="52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A6F1A-A5C0-445A-9F37-4DB50281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Počty testů na 100 obyvatel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3C3718-1853-4CB9-9FC1-70BF7593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16386" name="Picture 2" descr="Figure 1. Diagnostic testing for COVID-19 in OECD countries">
            <a:extLst>
              <a:ext uri="{FF2B5EF4-FFF2-40B4-BE49-F238E27FC236}">
                <a16:creationId xmlns:a16="http://schemas.microsoft.com/office/drawing/2014/main" id="{5AFBF6E9-4517-48CE-8EB4-BBAAAC58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194411" cy="39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0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6E58B-4468-6640-9EBB-1B133C8B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3978"/>
            <a:ext cx="8147248" cy="562075"/>
          </a:xfrm>
        </p:spPr>
        <p:txBody>
          <a:bodyPr/>
          <a:lstStyle/>
          <a:p>
            <a:pPr algn="l"/>
            <a:r>
              <a:rPr lang="cs-CZ" dirty="0"/>
              <a:t>Bilance financování zdravotní péče, aneb nikdy nám nebylo lépe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04CEAE-136A-D341-B1D0-AA724252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EBD225-24DD-DD42-B5CC-30ABE894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7326-1927-48C0-BFA7-B0AFE1C889E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7FD54C-3191-134F-93F2-04667D61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98" y="1772816"/>
            <a:ext cx="7024667" cy="404729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63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A807A-6090-AD46-AC99-F1259886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 systému veřejného zdravotního pojištění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DDB433-E473-C74F-A994-8404C4BA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433B64-BE19-3C4A-8AB3-1F788227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07681"/>
            <a:ext cx="7585008" cy="50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7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F9751-0B45-48AC-9C79-A43761E8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dopady pandemie Covid-19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0E465-AA0B-46B3-A265-5CA2EF68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straně výdajů ZP/nákladů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Zvýšené náklady na přípravu akutních lůžek, ventilátorů, </a:t>
            </a:r>
            <a:r>
              <a:rPr lang="cs-CZ" dirty="0" err="1"/>
              <a:t>Covid</a:t>
            </a:r>
            <a:r>
              <a:rPr lang="cs-CZ" dirty="0"/>
              <a:t> oddělení, testování - ???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Ochranné pomůcky – náklady do zač. května – 11 mld. Kč</a:t>
            </a:r>
          </a:p>
          <a:p>
            <a:pPr lvl="2"/>
            <a:r>
              <a:rPr lang="cs-CZ" dirty="0"/>
              <a:t>Na začátku pandemie předražené nákupy – vyšetřování</a:t>
            </a:r>
          </a:p>
          <a:p>
            <a:pPr marL="1011600" lvl="1" indent="-457200">
              <a:buFont typeface="+mj-lt"/>
              <a:buAutoNum type="arabicPeriod"/>
            </a:pPr>
            <a:r>
              <a:rPr lang="cs-CZ" dirty="0"/>
              <a:t>Významný pokles produkce na straně poskytovatelů</a:t>
            </a:r>
          </a:p>
          <a:p>
            <a:pPr lvl="2"/>
            <a:r>
              <a:rPr lang="cs-CZ" dirty="0"/>
              <a:t>Zejm. lůžková zařízení – výpadek až 70%</a:t>
            </a:r>
          </a:p>
          <a:p>
            <a:pPr lvl="2"/>
            <a:r>
              <a:rPr lang="cs-CZ" dirty="0"/>
              <a:t>Ambulantní služby – rychlá transformace na telemedicínu</a:t>
            </a:r>
          </a:p>
          <a:p>
            <a:r>
              <a:rPr lang="cs-CZ" b="1" dirty="0"/>
              <a:t>Na straně příjmů</a:t>
            </a:r>
          </a:p>
          <a:p>
            <a:pPr lvl="1"/>
            <a:r>
              <a:rPr lang="cs-CZ" dirty="0"/>
              <a:t>Aktuální – Q2/Q3 2020</a:t>
            </a:r>
          </a:p>
          <a:p>
            <a:pPr lvl="2"/>
            <a:r>
              <a:rPr lang="cs-CZ" dirty="0"/>
              <a:t>Okamžitý pokles výběru u OSVČ (zálohy) a „</a:t>
            </a:r>
            <a:r>
              <a:rPr lang="cs-CZ" dirty="0" err="1"/>
              <a:t>dohodářů</a:t>
            </a:r>
            <a:r>
              <a:rPr lang="cs-CZ" dirty="0"/>
              <a:t>“ (odvody)</a:t>
            </a:r>
          </a:p>
          <a:p>
            <a:pPr lvl="1"/>
            <a:r>
              <a:rPr lang="cs-CZ" dirty="0"/>
              <a:t>Dlouhodobý</a:t>
            </a:r>
          </a:p>
          <a:p>
            <a:pPr lvl="2"/>
            <a:r>
              <a:rPr lang="cs-CZ" dirty="0"/>
              <a:t>Zvýšení nezaměstnanosti – pokles výběru zdravotní daně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49F8DD-E39D-4058-8DF8-74354A35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14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1EEEE-8DFC-459D-AA82-CBA60C0E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Lůžková kapacita vytvořila dostatečný pufr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CD7426-0FE1-4D41-BDCD-6E4640B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17410" name="Picture 2" descr="Figure 5. Acute care hospital beds in OECD countries, 2017 (or nearest year)">
            <a:extLst>
              <a:ext uri="{FF2B5EF4-FFF2-40B4-BE49-F238E27FC236}">
                <a16:creationId xmlns:a16="http://schemas.microsoft.com/office/drawing/2014/main" id="{B9A5E475-B962-41FE-B99D-8CE177E4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03957"/>
            <a:ext cx="6419056" cy="26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gure 6. Occupancy rate of acute care beds in OECD countries, 2000 and 2017 (or nearest year)">
            <a:extLst>
              <a:ext uri="{FF2B5EF4-FFF2-40B4-BE49-F238E27FC236}">
                <a16:creationId xmlns:a16="http://schemas.microsoft.com/office/drawing/2014/main" id="{9D129C93-23DE-4FEF-B4EB-EC496CA5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7" y="4061914"/>
            <a:ext cx="6228184" cy="26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B03DEB7-D2F8-4A32-8925-908C6F9AF482}"/>
              </a:ext>
            </a:extLst>
          </p:cNvPr>
          <p:cNvSpPr/>
          <p:nvPr/>
        </p:nvSpPr>
        <p:spPr>
          <a:xfrm>
            <a:off x="7164288" y="2636913"/>
            <a:ext cx="1763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B0064"/>
                </a:solidFill>
                <a:latin typeface="Oswald"/>
              </a:rPr>
              <a:t>Beyond containment: Health systems responses to COVID-19 in the OECD</a:t>
            </a:r>
            <a:endParaRPr lang="cs-CZ" dirty="0">
              <a:solidFill>
                <a:srgbClr val="0B0064"/>
              </a:solidFill>
              <a:latin typeface="Oswald"/>
            </a:endParaRPr>
          </a:p>
          <a:p>
            <a:r>
              <a:rPr lang="cs-CZ" dirty="0" err="1">
                <a:solidFill>
                  <a:srgbClr val="0B0064"/>
                </a:solidFill>
                <a:latin typeface="Oswald"/>
              </a:rPr>
              <a:t>April</a:t>
            </a:r>
            <a:r>
              <a:rPr lang="cs-CZ" dirty="0">
                <a:solidFill>
                  <a:srgbClr val="0B0064"/>
                </a:solidFill>
                <a:latin typeface="Oswald"/>
              </a:rPr>
              <a:t>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07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7EDCB-D1BF-441F-ADAB-66476D96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kapacity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610C0F-5AFD-4115-9A38-4EE93053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9AFD-6673-4B80-90B7-7AF39CBD3679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18434" name="Picture 2" descr="Figure 4. Number of doctors and nurses in OECD countries, 2017 (or nearest year)">
            <a:extLst>
              <a:ext uri="{FF2B5EF4-FFF2-40B4-BE49-F238E27FC236}">
                <a16:creationId xmlns:a16="http://schemas.microsoft.com/office/drawing/2014/main" id="{113CE8D4-50B4-4715-BEBC-13163159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30" y="1268760"/>
            <a:ext cx="6652766" cy="41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968633A-2AD1-437A-9ADF-7183D905CDFB}"/>
              </a:ext>
            </a:extLst>
          </p:cNvPr>
          <p:cNvSpPr/>
          <p:nvPr/>
        </p:nvSpPr>
        <p:spPr>
          <a:xfrm>
            <a:off x="1552649" y="5665760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B0064"/>
                </a:solidFill>
                <a:latin typeface="Oswald"/>
              </a:rPr>
              <a:t>Beyond containment: Health systems responses to COVID-19 in the OECD</a:t>
            </a:r>
            <a:endParaRPr lang="cs-CZ" dirty="0">
              <a:solidFill>
                <a:srgbClr val="0B0064"/>
              </a:solidFill>
              <a:latin typeface="Oswald"/>
            </a:endParaRPr>
          </a:p>
          <a:p>
            <a:r>
              <a:rPr lang="cs-CZ" dirty="0" err="1">
                <a:solidFill>
                  <a:srgbClr val="0B0064"/>
                </a:solidFill>
                <a:latin typeface="Oswald"/>
              </a:rPr>
              <a:t>April</a:t>
            </a:r>
            <a:r>
              <a:rPr lang="cs-CZ" dirty="0">
                <a:solidFill>
                  <a:srgbClr val="0B0064"/>
                </a:solidFill>
                <a:latin typeface="Oswald"/>
              </a:rPr>
              <a:t>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978940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nímek">
  <a:themeElements>
    <a:clrScheme name="ihet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83E95"/>
      </a:accent2>
      <a:accent3>
        <a:srgbClr val="2C95A0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13486</TotalTime>
  <Words>413</Words>
  <Application>Microsoft Office PowerPoint</Application>
  <PresentationFormat>Předvádění na obrazovce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Oswald</vt:lpstr>
      <vt:lpstr>Úvodní snímek</vt:lpstr>
      <vt:lpstr>Dopady pandemie covid na  CZ zdravotnictví</vt:lpstr>
      <vt:lpstr>Vývoj počtu testů/pozitivních záchytů</vt:lpstr>
      <vt:lpstr>ČR patří mezi méně zasažené země</vt:lpstr>
      <vt:lpstr>Počty testů na 100 obyvatel</vt:lpstr>
      <vt:lpstr>Bilance financování zdravotní péče, aneb nikdy nám nebylo lépe</vt:lpstr>
      <vt:lpstr>Příjmy systému veřejného zdravotního pojištění</vt:lpstr>
      <vt:lpstr>Ekonomické dopady pandemie Covid-19</vt:lpstr>
      <vt:lpstr>Lůžková kapacita vytvořila dostatečný pufr</vt:lpstr>
      <vt:lpstr>Personální kapacity</vt:lpstr>
      <vt:lpstr>Příjmy zdravotních pojišťoven 2020/2021</vt:lpstr>
      <vt:lpstr>Odhady příjmů 2020/2021 (14.5.2020)</vt:lpstr>
      <vt:lpstr>Makroekonomické dopady</vt:lpstr>
      <vt:lpstr>COVID 3x rizika a 3x výzvy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Míša</dc:creator>
  <cp:lastModifiedBy>Doležal Tomáš</cp:lastModifiedBy>
  <cp:revision>350</cp:revision>
  <cp:lastPrinted>2016-02-24T09:30:09Z</cp:lastPrinted>
  <dcterms:created xsi:type="dcterms:W3CDTF">2014-04-25T09:12:13Z</dcterms:created>
  <dcterms:modified xsi:type="dcterms:W3CDTF">2020-06-02T19:32:10Z</dcterms:modified>
</cp:coreProperties>
</file>